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2"/>
  </p:notesMasterIdLst>
  <p:sldIdLst>
    <p:sldId id="297" r:id="rId5"/>
    <p:sldId id="303" r:id="rId6"/>
    <p:sldId id="304" r:id="rId7"/>
    <p:sldId id="256" r:id="rId8"/>
    <p:sldId id="257" r:id="rId9"/>
    <p:sldId id="294" r:id="rId10"/>
    <p:sldId id="298" r:id="rId11"/>
    <p:sldId id="259" r:id="rId12"/>
    <p:sldId id="295" r:id="rId13"/>
    <p:sldId id="315" r:id="rId14"/>
    <p:sldId id="261" r:id="rId15"/>
    <p:sldId id="309" r:id="rId16"/>
    <p:sldId id="262" r:id="rId17"/>
    <p:sldId id="263" r:id="rId18"/>
    <p:sldId id="264" r:id="rId19"/>
    <p:sldId id="292" r:id="rId20"/>
    <p:sldId id="310" r:id="rId21"/>
    <p:sldId id="293" r:id="rId22"/>
    <p:sldId id="317" r:id="rId23"/>
    <p:sldId id="265" r:id="rId24"/>
    <p:sldId id="266" r:id="rId25"/>
    <p:sldId id="305" r:id="rId26"/>
    <p:sldId id="268" r:id="rId27"/>
    <p:sldId id="269" r:id="rId28"/>
    <p:sldId id="318" r:id="rId29"/>
    <p:sldId id="270" r:id="rId30"/>
    <p:sldId id="271" r:id="rId31"/>
    <p:sldId id="272" r:id="rId32"/>
    <p:sldId id="300" r:id="rId33"/>
    <p:sldId id="274" r:id="rId34"/>
    <p:sldId id="320" r:id="rId35"/>
    <p:sldId id="321" r:id="rId36"/>
    <p:sldId id="322" r:id="rId37"/>
    <p:sldId id="323" r:id="rId38"/>
    <p:sldId id="324" r:id="rId39"/>
    <p:sldId id="325" r:id="rId40"/>
    <p:sldId id="276" r:id="rId41"/>
    <p:sldId id="327" r:id="rId42"/>
    <p:sldId id="302" r:id="rId43"/>
    <p:sldId id="328" r:id="rId44"/>
    <p:sldId id="336" r:id="rId45"/>
    <p:sldId id="278" r:id="rId46"/>
    <p:sldId id="335" r:id="rId47"/>
    <p:sldId id="329" r:id="rId48"/>
    <p:sldId id="280" r:id="rId49"/>
    <p:sldId id="281" r:id="rId50"/>
    <p:sldId id="330" r:id="rId51"/>
    <p:sldId id="282" r:id="rId52"/>
    <p:sldId id="283" r:id="rId53"/>
    <p:sldId id="285" r:id="rId54"/>
    <p:sldId id="286" r:id="rId55"/>
    <p:sldId id="331" r:id="rId56"/>
    <p:sldId id="287" r:id="rId57"/>
    <p:sldId id="288" r:id="rId58"/>
    <p:sldId id="332" r:id="rId59"/>
    <p:sldId id="338" r:id="rId60"/>
    <p:sldId id="339" r:id="rId61"/>
    <p:sldId id="341" r:id="rId62"/>
    <p:sldId id="340" r:id="rId63"/>
    <p:sldId id="342" r:id="rId64"/>
    <p:sldId id="343" r:id="rId65"/>
    <p:sldId id="345" r:id="rId66"/>
    <p:sldId id="346" r:id="rId67"/>
    <p:sldId id="344" r:id="rId68"/>
    <p:sldId id="363" r:id="rId69"/>
    <p:sldId id="347" r:id="rId70"/>
    <p:sldId id="348" r:id="rId71"/>
    <p:sldId id="349" r:id="rId72"/>
    <p:sldId id="350" r:id="rId73"/>
    <p:sldId id="351" r:id="rId74"/>
    <p:sldId id="352" r:id="rId75"/>
    <p:sldId id="364" r:id="rId76"/>
    <p:sldId id="353" r:id="rId77"/>
    <p:sldId id="354" r:id="rId78"/>
    <p:sldId id="355" r:id="rId79"/>
    <p:sldId id="356" r:id="rId80"/>
    <p:sldId id="357" r:id="rId81"/>
    <p:sldId id="365" r:id="rId82"/>
    <p:sldId id="358" r:id="rId83"/>
    <p:sldId id="359" r:id="rId84"/>
    <p:sldId id="360" r:id="rId85"/>
    <p:sldId id="361" r:id="rId86"/>
    <p:sldId id="369" r:id="rId87"/>
    <p:sldId id="370" r:id="rId88"/>
    <p:sldId id="366" r:id="rId89"/>
    <p:sldId id="367" r:id="rId90"/>
    <p:sldId id="368" r:id="rId9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harmacy Information" id="{6C1DB0D7-BE31-4DA9-9D92-087592652C73}">
          <p14:sldIdLst>
            <p14:sldId id="297"/>
            <p14:sldId id="303"/>
            <p14:sldId id="304"/>
          </p14:sldIdLst>
        </p14:section>
        <p14:section name="External to Dispensary" id="{493C7461-EB66-4B5A-9178-877A40170907}">
          <p14:sldIdLst>
            <p14:sldId id="256"/>
            <p14:sldId id="257"/>
            <p14:sldId id="294"/>
            <p14:sldId id="298"/>
            <p14:sldId id="259"/>
            <p14:sldId id="295"/>
            <p14:sldId id="315"/>
          </p14:sldIdLst>
        </p14:section>
        <p14:section name="Dispensary" id="{5664FE16-2E1A-4B0D-B1A7-70EC3890D0A0}">
          <p14:sldIdLst>
            <p14:sldId id="261"/>
            <p14:sldId id="309"/>
            <p14:sldId id="262"/>
            <p14:sldId id="263"/>
            <p14:sldId id="264"/>
            <p14:sldId id="292"/>
            <p14:sldId id="310"/>
            <p14:sldId id="293"/>
            <p14:sldId id="317"/>
            <p14:sldId id="265"/>
            <p14:sldId id="266"/>
            <p14:sldId id="305"/>
          </p14:sldIdLst>
        </p14:section>
        <p14:section name="Security" id="{A7081FBD-1243-43CB-BE91-8EC777A3B4C9}">
          <p14:sldIdLst>
            <p14:sldId id="268"/>
            <p14:sldId id="269"/>
            <p14:sldId id="318"/>
            <p14:sldId id="270"/>
            <p14:sldId id="271"/>
            <p14:sldId id="272"/>
            <p14:sldId id="300"/>
          </p14:sldIdLst>
        </p14:section>
        <p14:section name="Equipment &amp; References" id="{D1D9FFC6-7111-44E6-81A7-BDF31914D637}">
          <p14:sldIdLst>
            <p14:sldId id="274"/>
            <p14:sldId id="320"/>
            <p14:sldId id="321"/>
            <p14:sldId id="322"/>
            <p14:sldId id="323"/>
            <p14:sldId id="324"/>
            <p14:sldId id="325"/>
            <p14:sldId id="276"/>
            <p14:sldId id="327"/>
            <p14:sldId id="302"/>
            <p14:sldId id="328"/>
            <p14:sldId id="336"/>
            <p14:sldId id="278"/>
            <p14:sldId id="335"/>
            <p14:sldId id="329"/>
          </p14:sldIdLst>
        </p14:section>
        <p14:section name="Prescription" id="{B3B8FC6A-72F2-4E78-9027-2D95AD0F00BB}">
          <p14:sldIdLst>
            <p14:sldId id="280"/>
          </p14:sldIdLst>
        </p14:section>
        <p14:section name="Confidentiality" id="{2F5193ED-2E1D-42E8-8D82-9C6C0B3AE2A3}">
          <p14:sldIdLst>
            <p14:sldId id="281"/>
            <p14:sldId id="330"/>
            <p14:sldId id="282"/>
          </p14:sldIdLst>
        </p14:section>
        <p14:section name="Inventory Management" id="{5C2B6875-184F-44A3-B62B-41F92A874157}">
          <p14:sldIdLst>
            <p14:sldId id="283"/>
            <p14:sldId id="285"/>
          </p14:sldIdLst>
        </p14:section>
        <p14:section name="Dispensed Products" id="{D0F6184B-F39A-46D1-95B0-C88044606E15}">
          <p14:sldIdLst>
            <p14:sldId id="286"/>
            <p14:sldId id="331"/>
            <p14:sldId id="287"/>
          </p14:sldIdLst>
        </p14:section>
        <p14:section name="Pharmacy Manager's Responsibilities" id="{DF19FCD3-18AA-4B2F-9802-6799397A90DA}">
          <p14:sldIdLst>
            <p14:sldId id="288"/>
            <p14:sldId id="332"/>
          </p14:sldIdLst>
        </p14:section>
        <p14:section name="Sterile Compounding - Anteroom" id="{08FE8F94-0EEA-4F63-A983-73BA25984FE1}">
          <p14:sldIdLst>
            <p14:sldId id="338"/>
            <p14:sldId id="339"/>
            <p14:sldId id="341"/>
            <p14:sldId id="340"/>
            <p14:sldId id="342"/>
          </p14:sldIdLst>
        </p14:section>
        <p14:section name="Sterile Compounding - Anteroom Equipment &amp; Supplies" id="{69D56F66-343D-4BCE-8306-D61AC8649DBA}">
          <p14:sldIdLst>
            <p14:sldId id="343"/>
            <p14:sldId id="345"/>
            <p14:sldId id="346"/>
            <p14:sldId id="344"/>
            <p14:sldId id="363"/>
            <p14:sldId id="347"/>
          </p14:sldIdLst>
        </p14:section>
        <p14:section name="Sterile Compounding - Clean Room" id="{04D40F0A-ABD8-4AD7-8FEA-2B9F4B671BD6}">
          <p14:sldIdLst>
            <p14:sldId id="348"/>
            <p14:sldId id="349"/>
            <p14:sldId id="350"/>
            <p14:sldId id="351"/>
            <p14:sldId id="352"/>
            <p14:sldId id="364"/>
          </p14:sldIdLst>
        </p14:section>
        <p14:section name="Sterile Compounding - Other Area" id="{17F5C143-7724-45A7-8027-92671BADB6B1}">
          <p14:sldIdLst>
            <p14:sldId id="353"/>
            <p14:sldId id="354"/>
            <p14:sldId id="355"/>
            <p14:sldId id="356"/>
            <p14:sldId id="357"/>
            <p14:sldId id="365"/>
            <p14:sldId id="358"/>
            <p14:sldId id="359"/>
          </p14:sldIdLst>
        </p14:section>
        <p14:section name="Sterile Compounding - Hazardous Sterile Compounding Additional Supplies" id="{938DCAD8-6294-41C0-8F1A-593681119DB5}">
          <p14:sldIdLst>
            <p14:sldId id="360"/>
            <p14:sldId id="361"/>
            <p14:sldId id="369"/>
            <p14:sldId id="370"/>
          </p14:sldIdLst>
        </p14:section>
        <p14:section name="Sterile Compounding - Documentation" id="{EF688D0E-A041-42CE-B97B-06C1E89FBF71}">
          <p14:sldIdLst>
            <p14:sldId id="366"/>
            <p14:sldId id="367"/>
            <p14:sldId id="3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A280286-20D7-9BB2-8F29-40075DA0E585}" name="Virginia Kwong" initials="VK" userId="S::Virginia.Kwong@bcpharmacists.org::36178cee-1830-42aa-a2ae-c79a9767f801" providerId="AD"/>
  <p188:author id="{431BBAA3-B2C6-B716-374F-6337A2CCDD42}" name="Nicole Hunt" initials="NH" userId="S::Nicole.Hunt@bcpharmacists.org::2fb5e7d2-8130-4192-8e02-4af1b5a5baad" providerId="AD"/>
  <p188:author id="{85B536AC-B5BC-DB69-754A-A636DC8D780C}" name="Kathleen Nguyen" initials="KN" userId="S::Kathleen.Nguyen@bcpharmacists.org::c39b10d6-f7fa-41f7-80da-41eba353b0e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2891" autoAdjust="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1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theme" Target="theme/theme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microsoft.com/office/2018/10/relationships/authors" Target="author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3CE8A-9C70-4FD8-8931-1F7BAEB3B10F}" type="datetimeFigureOut">
              <a:rPr lang="en-CA" smtClean="0"/>
              <a:t>2022-06-28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323BB-C13A-47C6-AA5B-8E0DB5E0C5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282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323BB-C13A-47C6-AA5B-8E0DB5E0C50F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2037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323BB-C13A-47C6-AA5B-8E0DB5E0C50F}" type="slidenum">
              <a:rPr lang="en-CA" smtClean="0"/>
              <a:t>51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7783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323BB-C13A-47C6-AA5B-8E0DB5E0C50F}" type="slidenum">
              <a:rPr lang="en-CA" smtClean="0"/>
              <a:t>52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8207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323BB-C13A-47C6-AA5B-8E0DB5E0C50F}" type="slidenum">
              <a:rPr lang="en-CA" smtClean="0"/>
              <a:t>85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5029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091E45-8EDA-48DC-B28F-F1B304239A3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F859-DB59-4575-A8A6-1145C274B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0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091E45-8EDA-48DC-B28F-F1B304239A3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F859-DB59-4575-A8A6-1145C274B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8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091E45-8EDA-48DC-B28F-F1B304239A3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F859-DB59-4575-A8A6-1145C274B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8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091E45-8EDA-48DC-B28F-F1B304239A3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F859-DB59-4575-A8A6-1145C274B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091E45-8EDA-48DC-B28F-F1B304239A3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F859-DB59-4575-A8A6-1145C274B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1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Add photo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Add photo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091E45-8EDA-48DC-B28F-F1B304239A3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F859-DB59-4575-A8A6-1145C274B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2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091E45-8EDA-48DC-B28F-F1B304239A3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F859-DB59-4575-A8A6-1145C274B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1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091E45-8EDA-48DC-B28F-F1B304239A3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F859-DB59-4575-A8A6-1145C274B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5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091E45-8EDA-48DC-B28F-F1B304239A3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F859-DB59-4575-A8A6-1145C274BCD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821FDD0-9258-469F-AF64-552D157B9AD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4438" y="1338737"/>
            <a:ext cx="3246913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Add photo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981B3BC-7B03-4134-A841-38D00C9CAF8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429496" y="1253331"/>
            <a:ext cx="2885704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Add photo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28AEB27-586F-4E80-A27D-68A475194D0C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8610600" y="1253331"/>
            <a:ext cx="2885704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Add photo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809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091E45-8EDA-48DC-B28F-F1B304239A3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F859-DB59-4575-A8A6-1145C274B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091E45-8EDA-48DC-B28F-F1B304239A3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F859-DB59-4575-A8A6-1145C274B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5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3F859-DB59-4575-A8A6-1145C274BCD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" y="6621448"/>
            <a:ext cx="39623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9130-Community_Preopening_Inspection_Digital_Evidence_Form v2022.2.pptx  (Revised 2022-07-04</a:t>
            </a:r>
            <a:r>
              <a:rPr lang="en-US" sz="700" baseline="0" dirty="0"/>
              <a:t>)</a:t>
            </a:r>
            <a:endParaRPr lang="en-CA" sz="700" dirty="0"/>
          </a:p>
        </p:txBody>
      </p:sp>
    </p:spTree>
    <p:extLst>
      <p:ext uri="{BB962C8B-B14F-4D97-AF65-F5344CB8AC3E}">
        <p14:creationId xmlns:p14="http://schemas.microsoft.com/office/powerpoint/2010/main" val="2808006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ibrary.bcpharmacists.org/3_Registration_Licensure/5237-Pharmacy-Licensure-Guide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library.bcpharmacists.org/6_Resources/6-2_PPP/5003-PGP-PPP3.pdf" TargetMode="Externa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library.bcpharmacists.org/6_Resources/6-2_PPP/5003-PGP-PPP3.pdf" TargetMode="Externa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pra.ca/sites/default/files/2017-09/Mdl_Stnds_Pharmacy_Compounding_Hazardous_Sterile_Preparations_Nov2016_Revised_b.pdf" TargetMode="External"/><Relationship Id="rId2" Type="http://schemas.openxmlformats.org/officeDocument/2006/relationships/hyperlink" Target="https://www.napra.ca/sites/default/files/2017-09/Mdl_Stnds_Pharmacy_Compounding_NonHazardous_Sterile_Preparations_Nov2016_Revised_b.pdf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5879" y="909053"/>
            <a:ext cx="11080242" cy="2387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/>
              <a:t>Community Pharmacy Pre-Opening Inspection: Digital Evidence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009198"/>
              </p:ext>
            </p:extLst>
          </p:nvPr>
        </p:nvGraphicFramePr>
        <p:xfrm>
          <a:off x="926598" y="3834063"/>
          <a:ext cx="10338804" cy="174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4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4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8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50">
                <a:tc gridSpan="3">
                  <a:txBody>
                    <a:bodyPr/>
                    <a:lstStyle/>
                    <a:p>
                      <a:r>
                        <a:rPr lang="en-US" dirty="0"/>
                        <a:t>Pharmacy Information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Pharmacy External Signage Name: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Name of Person Who Prepared Digital Evidence: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 Completed: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19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104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39197" y="269386"/>
            <a:ext cx="10515600" cy="587375"/>
          </a:xfrm>
        </p:spPr>
        <p:txBody>
          <a:bodyPr>
            <a:normAutofit/>
          </a:bodyPr>
          <a:lstStyle/>
          <a:p>
            <a:r>
              <a:rPr lang="en-US" sz="2900" dirty="0"/>
              <a:t>1g. Separate injection room for </a:t>
            </a:r>
            <a:r>
              <a:rPr lang="en-US" sz="2900" dirty="0" err="1"/>
              <a:t>iOAT</a:t>
            </a:r>
            <a:r>
              <a:rPr lang="en-US" sz="2900" dirty="0"/>
              <a:t> </a:t>
            </a:r>
            <a:r>
              <a:rPr lang="en-US" sz="2900" b="1" i="1" dirty="0"/>
              <a:t>or</a:t>
            </a:r>
            <a:r>
              <a:rPr lang="en-US" sz="2900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606296" y="1253331"/>
            <a:ext cx="5181600" cy="4351338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7C7DE32-EB37-43C1-A07C-67C4861BCC1D}"/>
              </a:ext>
            </a:extLst>
          </p:cNvPr>
          <p:cNvSpPr txBox="1">
            <a:spLocks/>
          </p:cNvSpPr>
          <p:nvPr/>
        </p:nvSpPr>
        <p:spPr>
          <a:xfrm>
            <a:off x="1606296" y="5597731"/>
            <a:ext cx="5181600" cy="9908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</a:pPr>
            <a:r>
              <a:rPr lang="en-CA" sz="2000" dirty="0"/>
              <a:t>Photo(s) showing where injection room is located</a:t>
            </a:r>
          </a:p>
          <a:p>
            <a:pPr lvl="1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Photo must provide context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22C4441-EF0E-471D-859A-8609C85CE391}"/>
              </a:ext>
            </a:extLst>
          </p:cNvPr>
          <p:cNvSpPr txBox="1">
            <a:spLocks/>
          </p:cNvSpPr>
          <p:nvPr/>
        </p:nvSpPr>
        <p:spPr>
          <a:xfrm>
            <a:off x="6928104" y="5609794"/>
            <a:ext cx="5181600" cy="11400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</a:pPr>
            <a:r>
              <a:rPr lang="en-CA" sz="2000" dirty="0"/>
              <a:t>Photo(s) of all required items</a:t>
            </a:r>
            <a:endParaRPr lang="en-US" sz="2000" dirty="0"/>
          </a:p>
          <a:p>
            <a:pPr lvl="1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Provide context of items in the room</a:t>
            </a:r>
          </a:p>
          <a:p>
            <a:pPr lvl="1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Photo(s) must be clear and any labels or detailed information must be easy to read</a:t>
            </a: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D85C8DFF-5B7A-4961-B8A8-D87B92B587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777233"/>
              </p:ext>
            </p:extLst>
          </p:nvPr>
        </p:nvGraphicFramePr>
        <p:xfrm>
          <a:off x="9525" y="2245042"/>
          <a:ext cx="1574800" cy="2472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Required equipment: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Steel table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Chair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container for sharps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Sink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6307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Soap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3325570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 sanitizer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1697096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Antiseptic cleaning wipes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402757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Paper towel in dispenser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1528819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Security camera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609672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286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000" y="210271"/>
            <a:ext cx="10515600" cy="549275"/>
          </a:xfrm>
        </p:spPr>
        <p:txBody>
          <a:bodyPr>
            <a:normAutofit/>
          </a:bodyPr>
          <a:lstStyle/>
          <a:p>
            <a:r>
              <a:rPr lang="en-US" sz="2900" dirty="0"/>
              <a:t>2a. Dispensary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9491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0909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CC476E3-3262-4769-9E2F-D92BF8599438}"/>
              </a:ext>
            </a:extLst>
          </p:cNvPr>
          <p:cNvSpPr txBox="1">
            <a:spLocks/>
          </p:cNvSpPr>
          <p:nvPr/>
        </p:nvSpPr>
        <p:spPr>
          <a:xfrm>
            <a:off x="830909" y="5632378"/>
            <a:ext cx="5181600" cy="74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Photo(s) from left side of dispensary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89F9E75-36B9-44A0-BADC-F44341308021}"/>
              </a:ext>
            </a:extLst>
          </p:cNvPr>
          <p:cNvSpPr txBox="1">
            <a:spLocks/>
          </p:cNvSpPr>
          <p:nvPr/>
        </p:nvSpPr>
        <p:spPr>
          <a:xfrm>
            <a:off x="6179491" y="5632378"/>
            <a:ext cx="5181600" cy="74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Photo(s) from right side of dispensary</a:t>
            </a:r>
          </a:p>
        </p:txBody>
      </p:sp>
    </p:spTree>
    <p:extLst>
      <p:ext uri="{BB962C8B-B14F-4D97-AF65-F5344CB8AC3E}">
        <p14:creationId xmlns:p14="http://schemas.microsoft.com/office/powerpoint/2010/main" val="529420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09" y="210271"/>
            <a:ext cx="10515600" cy="549275"/>
          </a:xfrm>
        </p:spPr>
        <p:txBody>
          <a:bodyPr>
            <a:normAutofit/>
          </a:bodyPr>
          <a:lstStyle/>
          <a:p>
            <a:r>
              <a:rPr lang="en-US" sz="2900" dirty="0"/>
              <a:t>2a. Dispensary area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9491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0909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733E79B-DBC8-45C0-AE79-182BD6900E8F}"/>
              </a:ext>
            </a:extLst>
          </p:cNvPr>
          <p:cNvSpPr txBox="1">
            <a:spLocks/>
          </p:cNvSpPr>
          <p:nvPr/>
        </p:nvSpPr>
        <p:spPr>
          <a:xfrm>
            <a:off x="830909" y="5632378"/>
            <a:ext cx="5181600" cy="74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Photo(s) from front of dispensary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316A790-7DBE-4B53-B57E-8CE808359825}"/>
              </a:ext>
            </a:extLst>
          </p:cNvPr>
          <p:cNvSpPr txBox="1">
            <a:spLocks/>
          </p:cNvSpPr>
          <p:nvPr/>
        </p:nvSpPr>
        <p:spPr>
          <a:xfrm>
            <a:off x="6179491" y="5628733"/>
            <a:ext cx="5181600" cy="74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Photo(s) from back of dispensary</a:t>
            </a:r>
          </a:p>
        </p:txBody>
      </p:sp>
    </p:spTree>
    <p:extLst>
      <p:ext uri="{BB962C8B-B14F-4D97-AF65-F5344CB8AC3E}">
        <p14:creationId xmlns:p14="http://schemas.microsoft.com/office/powerpoint/2010/main" val="1812812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82" y="270933"/>
            <a:ext cx="11061362" cy="499533"/>
          </a:xfrm>
        </p:spPr>
        <p:txBody>
          <a:bodyPr>
            <a:noAutofit/>
          </a:bodyPr>
          <a:lstStyle/>
          <a:p>
            <a:r>
              <a:rPr lang="en-US" sz="2900" dirty="0"/>
              <a:t>2b. Gate(s)/door(s) at the entrance(s) into the dispensary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2202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4E246AB-F05B-4E28-A2E9-7D988F61BD54}"/>
              </a:ext>
            </a:extLst>
          </p:cNvPr>
          <p:cNvSpPr txBox="1">
            <a:spLocks/>
          </p:cNvSpPr>
          <p:nvPr/>
        </p:nvSpPr>
        <p:spPr>
          <a:xfrm>
            <a:off x="838198" y="5604670"/>
            <a:ext cx="5368641" cy="11457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Photo(s) of gate/door taken from outside the dispensary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2900" dirty="0"/>
              <a:t>Photo must provide context of where door/gate is located</a:t>
            </a:r>
            <a:endParaRPr lang="en-CA" sz="29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5A0D552-F4E4-435F-B2CB-7D57BE9A698F}"/>
              </a:ext>
            </a:extLst>
          </p:cNvPr>
          <p:cNvSpPr txBox="1">
            <a:spLocks/>
          </p:cNvSpPr>
          <p:nvPr/>
        </p:nvSpPr>
        <p:spPr>
          <a:xfrm>
            <a:off x="6172202" y="5604670"/>
            <a:ext cx="5368641" cy="114575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Photo(s) of gate/door taken from inside the dispensary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2900" dirty="0"/>
              <a:t>Photo must provide context of where door/gate is located</a:t>
            </a:r>
            <a:endParaRPr lang="en-CA" sz="2900" dirty="0"/>
          </a:p>
        </p:txBody>
      </p:sp>
    </p:spTree>
    <p:extLst>
      <p:ext uri="{BB962C8B-B14F-4D97-AF65-F5344CB8AC3E}">
        <p14:creationId xmlns:p14="http://schemas.microsoft.com/office/powerpoint/2010/main" val="2137058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784" y="248978"/>
            <a:ext cx="10515600" cy="523875"/>
          </a:xfrm>
        </p:spPr>
        <p:txBody>
          <a:bodyPr>
            <a:noAutofit/>
          </a:bodyPr>
          <a:lstStyle/>
          <a:p>
            <a:r>
              <a:rPr lang="en-US" sz="2900" dirty="0"/>
              <a:t>2c. Placeholder for College </a:t>
            </a:r>
            <a:r>
              <a:rPr lang="en-US" sz="2900" dirty="0" err="1"/>
              <a:t>licence</a:t>
            </a:r>
            <a:endParaRPr lang="en-US" sz="29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8E3B742-F1D9-4CA4-B349-FDCCAD11183C}"/>
              </a:ext>
            </a:extLst>
          </p:cNvPr>
          <p:cNvSpPr txBox="1">
            <a:spLocks/>
          </p:cNvSpPr>
          <p:nvPr/>
        </p:nvSpPr>
        <p:spPr>
          <a:xfrm>
            <a:off x="6172199" y="5591007"/>
            <a:ext cx="5368641" cy="74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placeholder (close up)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BAD0D41-ED57-4216-8397-71B4F3E75786}"/>
              </a:ext>
            </a:extLst>
          </p:cNvPr>
          <p:cNvSpPr txBox="1">
            <a:spLocks/>
          </p:cNvSpPr>
          <p:nvPr/>
        </p:nvSpPr>
        <p:spPr>
          <a:xfrm>
            <a:off x="815590" y="5603039"/>
            <a:ext cx="5181600" cy="1098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</a:pPr>
            <a:r>
              <a:rPr lang="en-CA" sz="2000" dirty="0"/>
              <a:t>Photo(s) showing where the College licence will be placed</a:t>
            </a:r>
            <a:endParaRPr lang="en-US" sz="2000" dirty="0"/>
          </a:p>
          <a:p>
            <a:pPr lvl="1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Ensure photo provides context of where the licence is located</a:t>
            </a:r>
          </a:p>
        </p:txBody>
      </p:sp>
    </p:spTree>
    <p:extLst>
      <p:ext uri="{BB962C8B-B14F-4D97-AF65-F5344CB8AC3E}">
        <p14:creationId xmlns:p14="http://schemas.microsoft.com/office/powerpoint/2010/main" val="1188126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339725"/>
            <a:ext cx="10515600" cy="434975"/>
          </a:xfrm>
        </p:spPr>
        <p:txBody>
          <a:bodyPr>
            <a:noAutofit/>
          </a:bodyPr>
          <a:lstStyle/>
          <a:p>
            <a:r>
              <a:rPr lang="en-US" sz="2900" dirty="0"/>
              <a:t>2d. Professional Service Area for Schedule 2 drugs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2200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C17E5012-9182-4581-9EE1-829A76AECCD2}"/>
              </a:ext>
            </a:extLst>
          </p:cNvPr>
          <p:cNvSpPr txBox="1">
            <a:spLocks/>
          </p:cNvSpPr>
          <p:nvPr/>
        </p:nvSpPr>
        <p:spPr>
          <a:xfrm>
            <a:off x="6172200" y="5556541"/>
            <a:ext cx="5368641" cy="7407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showing where exempted codeine products are stored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224D979-086C-4826-AEE8-AE4388EE3786}"/>
              </a:ext>
            </a:extLst>
          </p:cNvPr>
          <p:cNvSpPr txBox="1">
            <a:spLocks/>
          </p:cNvSpPr>
          <p:nvPr/>
        </p:nvSpPr>
        <p:spPr>
          <a:xfrm>
            <a:off x="815590" y="5603039"/>
            <a:ext cx="5181600" cy="1098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</a:pPr>
            <a:r>
              <a:rPr lang="en-CA" sz="2000" dirty="0"/>
              <a:t>Photo(s) showing where Schedule 2 drugs are stored</a:t>
            </a:r>
            <a:endParaRPr lang="en-US" sz="2000" dirty="0"/>
          </a:p>
          <a:p>
            <a:pPr lvl="1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Photo must provide context of where the drugs are located within the dispensary</a:t>
            </a:r>
          </a:p>
        </p:txBody>
      </p:sp>
    </p:spTree>
    <p:extLst>
      <p:ext uri="{BB962C8B-B14F-4D97-AF65-F5344CB8AC3E}">
        <p14:creationId xmlns:p14="http://schemas.microsoft.com/office/powerpoint/2010/main" val="551114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45" y="282964"/>
            <a:ext cx="10515600" cy="536575"/>
          </a:xfrm>
        </p:spPr>
        <p:txBody>
          <a:bodyPr>
            <a:noAutofit/>
          </a:bodyPr>
          <a:lstStyle/>
          <a:p>
            <a:r>
              <a:rPr lang="en-US" sz="2900" dirty="0"/>
              <a:t>2e. Patient consultation area – semi-private area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CA5AA8F-07E3-47A2-9D66-E9ADF1F121F4}"/>
              </a:ext>
            </a:extLst>
          </p:cNvPr>
          <p:cNvSpPr txBox="1">
            <a:spLocks/>
          </p:cNvSpPr>
          <p:nvPr/>
        </p:nvSpPr>
        <p:spPr>
          <a:xfrm>
            <a:off x="838198" y="5604669"/>
            <a:ext cx="5428131" cy="111886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Photo(s) of area taken from outside of the dispensary</a:t>
            </a:r>
          </a:p>
          <a:p>
            <a:pPr marL="6480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2900" dirty="0"/>
              <a:t>Show where area is located and how privacy is ensured</a:t>
            </a:r>
            <a:endParaRPr lang="en-CA" sz="29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1C54357-06C5-457D-A5C0-DFAC9CB709EC}"/>
              </a:ext>
            </a:extLst>
          </p:cNvPr>
          <p:cNvSpPr txBox="1">
            <a:spLocks/>
          </p:cNvSpPr>
          <p:nvPr/>
        </p:nvSpPr>
        <p:spPr>
          <a:xfrm>
            <a:off x="6172199" y="5568573"/>
            <a:ext cx="5567083" cy="1118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area from within the dispensary</a:t>
            </a:r>
          </a:p>
        </p:txBody>
      </p:sp>
    </p:spTree>
    <p:extLst>
      <p:ext uri="{BB962C8B-B14F-4D97-AF65-F5344CB8AC3E}">
        <p14:creationId xmlns:p14="http://schemas.microsoft.com/office/powerpoint/2010/main" val="2903920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45" y="282964"/>
            <a:ext cx="11106750" cy="536575"/>
          </a:xfrm>
        </p:spPr>
        <p:txBody>
          <a:bodyPr>
            <a:noAutofit/>
          </a:bodyPr>
          <a:lstStyle/>
          <a:p>
            <a:r>
              <a:rPr lang="en-US" sz="2900" dirty="0"/>
              <a:t>2e. Patient consultation area – private consultation room (if applicable)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2200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199D65E-E145-4E57-A93D-63AB67446658}"/>
              </a:ext>
            </a:extLst>
          </p:cNvPr>
          <p:cNvSpPr txBox="1">
            <a:spLocks/>
          </p:cNvSpPr>
          <p:nvPr/>
        </p:nvSpPr>
        <p:spPr>
          <a:xfrm>
            <a:off x="741942" y="5580605"/>
            <a:ext cx="5454318" cy="12533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Photo(s) 5-10 feet from entrance to consultation room</a:t>
            </a:r>
          </a:p>
          <a:p>
            <a:pPr marL="687600" indent="-230400">
              <a:lnSpc>
                <a:spcPct val="11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700" dirty="0"/>
              <a:t>Photo must provide context of where the room is located</a:t>
            </a:r>
            <a:endParaRPr lang="en-CA" sz="17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6D69A1B3-E1F1-453F-A147-CBD5730A22C7}"/>
              </a:ext>
            </a:extLst>
          </p:cNvPr>
          <p:cNvSpPr txBox="1">
            <a:spLocks/>
          </p:cNvSpPr>
          <p:nvPr/>
        </p:nvSpPr>
        <p:spPr>
          <a:xfrm>
            <a:off x="6160168" y="5544509"/>
            <a:ext cx="5368641" cy="1078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the inside of the consultation room</a:t>
            </a:r>
          </a:p>
        </p:txBody>
      </p:sp>
    </p:spTree>
    <p:extLst>
      <p:ext uri="{BB962C8B-B14F-4D97-AF65-F5344CB8AC3E}">
        <p14:creationId xmlns:p14="http://schemas.microsoft.com/office/powerpoint/2010/main" val="1585080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65" y="328062"/>
            <a:ext cx="10515600" cy="511175"/>
          </a:xfrm>
        </p:spPr>
        <p:txBody>
          <a:bodyPr>
            <a:noAutofit/>
          </a:bodyPr>
          <a:lstStyle/>
          <a:p>
            <a:r>
              <a:rPr lang="en-US" sz="2900" dirty="0"/>
              <a:t>2f. Dispensing counter(s) </a:t>
            </a:r>
            <a:r>
              <a:rPr lang="en-US" sz="2900" u="sng" dirty="0">
                <a:solidFill>
                  <a:srgbClr val="00B050"/>
                </a:solidFill>
              </a:rPr>
              <a:t>and</a:t>
            </a:r>
            <a:r>
              <a:rPr lang="en-US" sz="2900" dirty="0"/>
              <a:t> service counter(s)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251A2B34-35CC-4914-838B-2E0C69166E75}"/>
              </a:ext>
            </a:extLst>
          </p:cNvPr>
          <p:cNvSpPr txBox="1">
            <a:spLocks/>
          </p:cNvSpPr>
          <p:nvPr/>
        </p:nvSpPr>
        <p:spPr>
          <a:xfrm>
            <a:off x="803558" y="5607919"/>
            <a:ext cx="5368641" cy="116585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4200" dirty="0"/>
              <a:t>Photo(s) of dispensing counter(s) taken at a 45-degree angle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3400" dirty="0"/>
              <a:t>Photo must provide context of where the counter is located </a:t>
            </a:r>
            <a:endParaRPr lang="en-CA" sz="34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C1E233B-F083-45E3-BBD4-4EC86B88120B}"/>
              </a:ext>
            </a:extLst>
          </p:cNvPr>
          <p:cNvSpPr txBox="1">
            <a:spLocks/>
          </p:cNvSpPr>
          <p:nvPr/>
        </p:nvSpPr>
        <p:spPr>
          <a:xfrm>
            <a:off x="6172199" y="5588246"/>
            <a:ext cx="5368641" cy="1078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dispensing counter(s)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3554229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65" y="328062"/>
            <a:ext cx="10515600" cy="511175"/>
          </a:xfrm>
        </p:spPr>
        <p:txBody>
          <a:bodyPr>
            <a:noAutofit/>
          </a:bodyPr>
          <a:lstStyle/>
          <a:p>
            <a:r>
              <a:rPr lang="en-US" sz="2900" dirty="0"/>
              <a:t>2f. Dispensing counter(s) </a:t>
            </a:r>
            <a:r>
              <a:rPr lang="en-US" sz="2900" u="sng" dirty="0">
                <a:solidFill>
                  <a:srgbClr val="00B050"/>
                </a:solidFill>
              </a:rPr>
              <a:t>and</a:t>
            </a:r>
            <a:r>
              <a:rPr lang="en-US" sz="2900" dirty="0"/>
              <a:t> service counter(s)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251A2B34-35CC-4914-838B-2E0C69166E75}"/>
              </a:ext>
            </a:extLst>
          </p:cNvPr>
          <p:cNvSpPr txBox="1">
            <a:spLocks/>
          </p:cNvSpPr>
          <p:nvPr/>
        </p:nvSpPr>
        <p:spPr>
          <a:xfrm>
            <a:off x="838198" y="5604669"/>
            <a:ext cx="5368641" cy="925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drop-off counter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C1E233B-F083-45E3-BBD4-4EC86B88120B}"/>
              </a:ext>
            </a:extLst>
          </p:cNvPr>
          <p:cNvSpPr txBox="1">
            <a:spLocks/>
          </p:cNvSpPr>
          <p:nvPr/>
        </p:nvSpPr>
        <p:spPr>
          <a:xfrm>
            <a:off x="6172199" y="5612310"/>
            <a:ext cx="5368641" cy="925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the pick-up counter</a:t>
            </a:r>
          </a:p>
        </p:txBody>
      </p:sp>
    </p:spTree>
    <p:extLst>
      <p:ext uri="{BB962C8B-B14F-4D97-AF65-F5344CB8AC3E}">
        <p14:creationId xmlns:p14="http://schemas.microsoft.com/office/powerpoint/2010/main" val="148491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CA" sz="4000" dirty="0"/>
              <a:t>Tips to Avoid Delays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0564"/>
            <a:ext cx="10515600" cy="5380710"/>
          </a:xfrm>
        </p:spPr>
        <p:txBody>
          <a:bodyPr>
            <a:normAutofit/>
          </a:bodyPr>
          <a:lstStyle/>
          <a:p>
            <a:r>
              <a:rPr lang="en-US" sz="2000" dirty="0"/>
              <a:t>Ensure that you have read and understand the requirement(s) for each item in the Pharmacy Pre-opening Inspection Report before producing digital evidence. </a:t>
            </a:r>
          </a:p>
          <a:p>
            <a:r>
              <a:rPr lang="en-US" sz="2000" dirty="0"/>
              <a:t>The digital evidence for each item </a:t>
            </a:r>
            <a:r>
              <a:rPr lang="en-US" sz="2000" b="1" dirty="0"/>
              <a:t>must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Demonstrate that the item </a:t>
            </a:r>
            <a:r>
              <a:rPr lang="en-US" sz="2000" b="1" dirty="0">
                <a:solidFill>
                  <a:srgbClr val="00B050"/>
                </a:solidFill>
              </a:rPr>
              <a:t>meets the legislative requirements</a:t>
            </a:r>
            <a:r>
              <a:rPr lang="en-US" sz="2000" dirty="0"/>
              <a:t>. A summary of all physical items required to be shown in digital evidence can be found in </a:t>
            </a:r>
            <a:r>
              <a:rPr lang="en-US" sz="2000" dirty="0">
                <a:hlinkClick r:id="rId2"/>
              </a:rPr>
              <a:t>Appendix B of the </a:t>
            </a:r>
            <a:r>
              <a:rPr lang="en-US" sz="2000" i="1" dirty="0">
                <a:hlinkClick r:id="rId2"/>
              </a:rPr>
              <a:t>Pharmacy Licensure Guide</a:t>
            </a:r>
            <a:r>
              <a:rPr lang="en-US" sz="2000" dirty="0"/>
              <a:t>, </a:t>
            </a:r>
          </a:p>
          <a:p>
            <a:pPr lvl="1"/>
            <a:r>
              <a:rPr lang="en-US" sz="2000" b="1" dirty="0">
                <a:solidFill>
                  <a:srgbClr val="00B050"/>
                </a:solidFill>
              </a:rPr>
              <a:t>Provide sufficient context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/>
              <a:t>for the College to determine whether the requirements are met. Use the guidelines in Appendix B when producing digital evidence, and</a:t>
            </a:r>
          </a:p>
          <a:p>
            <a:pPr lvl="1"/>
            <a:r>
              <a:rPr lang="en-US" sz="2000" dirty="0"/>
              <a:t>Be recently produced at the site and </a:t>
            </a:r>
            <a:r>
              <a:rPr lang="en-US" sz="2000" b="1" dirty="0">
                <a:solidFill>
                  <a:srgbClr val="00B050"/>
                </a:solidFill>
              </a:rPr>
              <a:t>must not </a:t>
            </a:r>
            <a:r>
              <a:rPr lang="en-US" sz="2000" dirty="0"/>
              <a:t>be the same digital evidence that was previously submitted for the same location or another location. If there are photos that cannot be taken at the site, please advise.</a:t>
            </a:r>
          </a:p>
          <a:p>
            <a:r>
              <a:rPr lang="en-US" sz="2000" dirty="0"/>
              <a:t>You may submit digital evidence in the form of </a:t>
            </a:r>
            <a:r>
              <a:rPr lang="en-US" sz="2000" b="1" dirty="0">
                <a:solidFill>
                  <a:srgbClr val="00B050"/>
                </a:solidFill>
              </a:rPr>
              <a:t>pictures and video</a:t>
            </a:r>
            <a:r>
              <a:rPr lang="en-US" sz="2000" dirty="0"/>
              <a:t>. When submitting digital evidence ensure the email does not exceed 25mb in size. You may also upload your digital evidence to a cloud service and share the link via email. </a:t>
            </a:r>
          </a:p>
        </p:txBody>
      </p:sp>
    </p:spTree>
    <p:extLst>
      <p:ext uri="{BB962C8B-B14F-4D97-AF65-F5344CB8AC3E}">
        <p14:creationId xmlns:p14="http://schemas.microsoft.com/office/powerpoint/2010/main" val="1809439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451" y="355017"/>
            <a:ext cx="10515600" cy="498475"/>
          </a:xfrm>
        </p:spPr>
        <p:txBody>
          <a:bodyPr>
            <a:noAutofit/>
          </a:bodyPr>
          <a:lstStyle/>
          <a:p>
            <a:r>
              <a:rPr lang="en-US" sz="2900" dirty="0"/>
              <a:t>2g. Computer terminals for prescription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2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996B1ABA-8731-4ECA-85AA-7B23630D8515}"/>
              </a:ext>
            </a:extLst>
          </p:cNvPr>
          <p:cNvSpPr txBox="1">
            <a:spLocks/>
          </p:cNvSpPr>
          <p:nvPr/>
        </p:nvSpPr>
        <p:spPr>
          <a:xfrm>
            <a:off x="838198" y="5604669"/>
            <a:ext cx="5368641" cy="1065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Photo(s) of computer terminal for prescription processing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700" dirty="0"/>
              <a:t>Photos from sections 2a and 2f may be reused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EC64EC67-E973-4861-B93B-808C4903AE55}"/>
              </a:ext>
            </a:extLst>
          </p:cNvPr>
          <p:cNvSpPr txBox="1">
            <a:spLocks/>
          </p:cNvSpPr>
          <p:nvPr/>
        </p:nvSpPr>
        <p:spPr>
          <a:xfrm>
            <a:off x="6172201" y="5634151"/>
            <a:ext cx="5368641" cy="1035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6707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277" y="353013"/>
            <a:ext cx="10515600" cy="419966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2h. Shelving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46F840AC-DA98-4954-80F0-0A975617B6D7}"/>
              </a:ext>
            </a:extLst>
          </p:cNvPr>
          <p:cNvSpPr txBox="1">
            <a:spLocks/>
          </p:cNvSpPr>
          <p:nvPr/>
        </p:nvSpPr>
        <p:spPr>
          <a:xfrm>
            <a:off x="838198" y="5628732"/>
            <a:ext cx="5368641" cy="98863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Photo(s) of where Schedule 1 drugs are stored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2900" dirty="0"/>
              <a:t>Photo must provide context of where the drugs are located within the dispensary</a:t>
            </a:r>
            <a:endParaRPr lang="en-CA" sz="29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7267668-3F37-437F-855D-1F21BE1CA88F}"/>
              </a:ext>
            </a:extLst>
          </p:cNvPr>
          <p:cNvSpPr txBox="1">
            <a:spLocks/>
          </p:cNvSpPr>
          <p:nvPr/>
        </p:nvSpPr>
        <p:spPr>
          <a:xfrm>
            <a:off x="6172199" y="5635304"/>
            <a:ext cx="5368641" cy="869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2900" dirty="0"/>
          </a:p>
        </p:txBody>
      </p:sp>
    </p:spTree>
    <p:extLst>
      <p:ext uri="{BB962C8B-B14F-4D97-AF65-F5344CB8AC3E}">
        <p14:creationId xmlns:p14="http://schemas.microsoft.com/office/powerpoint/2010/main" val="35562906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2i. Double stainless steel sink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089F8F-A1F8-4A9A-9225-382A498DF919}"/>
              </a:ext>
            </a:extLst>
          </p:cNvPr>
          <p:cNvSpPr txBox="1">
            <a:spLocks/>
          </p:cNvSpPr>
          <p:nvPr/>
        </p:nvSpPr>
        <p:spPr>
          <a:xfrm>
            <a:off x="838198" y="5604669"/>
            <a:ext cx="5368641" cy="7407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Photo(s) of sink from 5-10 feet away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700" dirty="0"/>
              <a:t>Photo must provide context</a:t>
            </a:r>
            <a:endParaRPr lang="en-CA" sz="17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509C958-9BD8-4BDC-AE09-0FCFA6EEE7BF}"/>
              </a:ext>
            </a:extLst>
          </p:cNvPr>
          <p:cNvSpPr txBox="1">
            <a:spLocks/>
          </p:cNvSpPr>
          <p:nvPr/>
        </p:nvSpPr>
        <p:spPr>
          <a:xfrm>
            <a:off x="6172199" y="5604668"/>
            <a:ext cx="5368641" cy="74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700" dirty="0"/>
          </a:p>
        </p:txBody>
      </p:sp>
    </p:spTree>
    <p:extLst>
      <p:ext uri="{BB962C8B-B14F-4D97-AF65-F5344CB8AC3E}">
        <p14:creationId xmlns:p14="http://schemas.microsoft.com/office/powerpoint/2010/main" val="19361665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637" y="365126"/>
            <a:ext cx="10515600" cy="503092"/>
          </a:xfrm>
        </p:spPr>
        <p:txBody>
          <a:bodyPr>
            <a:normAutofit/>
          </a:bodyPr>
          <a:lstStyle/>
          <a:p>
            <a:r>
              <a:rPr lang="en-US" sz="2900" dirty="0"/>
              <a:t>3a. Locked metal safe </a:t>
            </a:r>
            <a:r>
              <a:rPr lang="en-US" sz="2900" u="sng" dirty="0">
                <a:solidFill>
                  <a:srgbClr val="00B050"/>
                </a:solidFill>
              </a:rPr>
              <a:t>or</a:t>
            </a:r>
            <a:r>
              <a:rPr lang="en-US" sz="2900" dirty="0"/>
              <a:t> safe declaration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1ABC08C-6BAF-442D-8CA5-6A27558CECD5}"/>
              </a:ext>
            </a:extLst>
          </p:cNvPr>
          <p:cNvSpPr txBox="1">
            <a:spLocks/>
          </p:cNvSpPr>
          <p:nvPr/>
        </p:nvSpPr>
        <p:spPr>
          <a:xfrm>
            <a:off x="838200" y="5619425"/>
            <a:ext cx="5368641" cy="10099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Photo(s) of the safe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700" dirty="0"/>
              <a:t>Photo must provide context of where the safe is located</a:t>
            </a:r>
            <a:endParaRPr lang="en-CA" sz="1700" dirty="0"/>
          </a:p>
        </p:txBody>
      </p:sp>
    </p:spTree>
    <p:extLst>
      <p:ext uri="{BB962C8B-B14F-4D97-AF65-F5344CB8AC3E}">
        <p14:creationId xmlns:p14="http://schemas.microsoft.com/office/powerpoint/2010/main" val="39110780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73" y="374361"/>
            <a:ext cx="10515600" cy="438439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3b. Security camera system </a:t>
            </a:r>
            <a:r>
              <a:rPr lang="en-US" sz="3200" u="sng" dirty="0">
                <a:solidFill>
                  <a:srgbClr val="00B050"/>
                </a:solidFill>
              </a:rPr>
              <a:t>and</a:t>
            </a:r>
            <a:r>
              <a:rPr lang="en-US" sz="3200" dirty="0"/>
              <a:t> surveillance signage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2200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BA668D77-6085-4978-900E-05A16C5782B7}"/>
              </a:ext>
            </a:extLst>
          </p:cNvPr>
          <p:cNvSpPr txBox="1">
            <a:spLocks/>
          </p:cNvSpPr>
          <p:nvPr/>
        </p:nvSpPr>
        <p:spPr>
          <a:xfrm>
            <a:off x="838199" y="5604669"/>
            <a:ext cx="5181600" cy="101128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Photo(s) showing location of </a:t>
            </a:r>
            <a:r>
              <a:rPr lang="en-US" sz="3600" u="sng" dirty="0"/>
              <a:t>all</a:t>
            </a:r>
            <a:r>
              <a:rPr lang="en-US" sz="3600" dirty="0"/>
              <a:t> security cameras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2900" dirty="0"/>
              <a:t>Photo(s) may include more than 1 security camera</a:t>
            </a:r>
            <a:endParaRPr lang="en-CA" sz="29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352EFC0-D806-4743-95A3-CBF6F7C854E2}"/>
              </a:ext>
            </a:extLst>
          </p:cNvPr>
          <p:cNvSpPr txBox="1">
            <a:spLocks/>
          </p:cNvSpPr>
          <p:nvPr/>
        </p:nvSpPr>
        <p:spPr>
          <a:xfrm>
            <a:off x="6172200" y="5604668"/>
            <a:ext cx="5368641" cy="1159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Photo(s) of monitor displaying the security camera footage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2900" dirty="0"/>
              <a:t>Photo must show what other information can be seen on the monitor</a:t>
            </a:r>
            <a:endParaRPr lang="en-CA" sz="2900" dirty="0"/>
          </a:p>
        </p:txBody>
      </p:sp>
    </p:spTree>
    <p:extLst>
      <p:ext uri="{BB962C8B-B14F-4D97-AF65-F5344CB8AC3E}">
        <p14:creationId xmlns:p14="http://schemas.microsoft.com/office/powerpoint/2010/main" val="1368314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73" y="374361"/>
            <a:ext cx="10515600" cy="438439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3b. Security camera system </a:t>
            </a:r>
            <a:r>
              <a:rPr lang="en-US" sz="3200" u="sng" dirty="0">
                <a:solidFill>
                  <a:srgbClr val="00B050"/>
                </a:solidFill>
              </a:rPr>
              <a:t>and</a:t>
            </a:r>
            <a:r>
              <a:rPr lang="en-US" sz="3200" dirty="0"/>
              <a:t> surveillance signage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2200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4EFFA5A-BE1D-4D0C-97EF-BFC22C00C0DB}"/>
              </a:ext>
            </a:extLst>
          </p:cNvPr>
          <p:cNvSpPr txBox="1">
            <a:spLocks/>
          </p:cNvSpPr>
          <p:nvPr/>
        </p:nvSpPr>
        <p:spPr>
          <a:xfrm>
            <a:off x="803559" y="5580604"/>
            <a:ext cx="5181600" cy="10112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surveillance signage (from a distance)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Show where the signage is displayed</a:t>
            </a:r>
            <a:endParaRPr lang="en-CA" sz="16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D557EFC-C74E-4475-97A8-029A557719DF}"/>
              </a:ext>
            </a:extLst>
          </p:cNvPr>
          <p:cNvSpPr txBox="1">
            <a:spLocks/>
          </p:cNvSpPr>
          <p:nvPr/>
        </p:nvSpPr>
        <p:spPr>
          <a:xfrm>
            <a:off x="6172200" y="5622123"/>
            <a:ext cx="5181600" cy="9577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</a:pPr>
            <a:r>
              <a:rPr lang="en-CA" sz="2000" dirty="0"/>
              <a:t>Photo(s) of surveillance signage (close up)</a:t>
            </a:r>
            <a:endParaRPr lang="en-US" sz="2000" dirty="0"/>
          </a:p>
          <a:p>
            <a:pPr lvl="1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Photo must be clear and any detailed information must be easy to read</a:t>
            </a:r>
          </a:p>
        </p:txBody>
      </p:sp>
    </p:spTree>
    <p:extLst>
      <p:ext uri="{BB962C8B-B14F-4D97-AF65-F5344CB8AC3E}">
        <p14:creationId xmlns:p14="http://schemas.microsoft.com/office/powerpoint/2010/main" val="22834478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45" y="365126"/>
            <a:ext cx="10515600" cy="410730"/>
          </a:xfrm>
        </p:spPr>
        <p:txBody>
          <a:bodyPr>
            <a:noAutofit/>
          </a:bodyPr>
          <a:lstStyle/>
          <a:p>
            <a:r>
              <a:rPr lang="en-US" sz="2900" dirty="0"/>
              <a:t>3c. Motion sensors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BB0C16F-011B-4BFC-BC1F-7F1EB77EA836}"/>
              </a:ext>
            </a:extLst>
          </p:cNvPr>
          <p:cNvSpPr txBox="1">
            <a:spLocks/>
          </p:cNvSpPr>
          <p:nvPr/>
        </p:nvSpPr>
        <p:spPr>
          <a:xfrm>
            <a:off x="838198" y="5604669"/>
            <a:ext cx="5368641" cy="98439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Photo(s) showing where </a:t>
            </a:r>
            <a:r>
              <a:rPr lang="en-US" sz="3600" u="sng" dirty="0"/>
              <a:t>each</a:t>
            </a:r>
            <a:r>
              <a:rPr lang="en-US" sz="3600" dirty="0"/>
              <a:t> motion sensor is located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2900" dirty="0"/>
              <a:t>Photo(s) may include more than 1 motion sensor</a:t>
            </a:r>
          </a:p>
        </p:txBody>
      </p:sp>
    </p:spTree>
    <p:extLst>
      <p:ext uri="{BB962C8B-B14F-4D97-AF65-F5344CB8AC3E}">
        <p14:creationId xmlns:p14="http://schemas.microsoft.com/office/powerpoint/2010/main" val="6769859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82" y="337417"/>
            <a:ext cx="10515600" cy="475384"/>
          </a:xfrm>
        </p:spPr>
        <p:txBody>
          <a:bodyPr>
            <a:noAutofit/>
          </a:bodyPr>
          <a:lstStyle/>
          <a:p>
            <a:r>
              <a:rPr lang="en-US" sz="2900" dirty="0"/>
              <a:t>3d. Monitored alarm </a:t>
            </a:r>
            <a:r>
              <a:rPr lang="en-US" sz="2900" b="1" i="1" dirty="0"/>
              <a:t>or</a:t>
            </a:r>
            <a:r>
              <a:rPr lang="en-US" sz="2900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  <a:endParaRPr lang="en-US" sz="2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253331"/>
            <a:ext cx="5181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72200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6D03D110-C4E3-4B5E-B197-BDFCD22A8780}"/>
              </a:ext>
            </a:extLst>
          </p:cNvPr>
          <p:cNvSpPr txBox="1">
            <a:spLocks/>
          </p:cNvSpPr>
          <p:nvPr/>
        </p:nvSpPr>
        <p:spPr>
          <a:xfrm>
            <a:off x="838198" y="5568572"/>
            <a:ext cx="5658856" cy="12533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Photo(s) of alarm panel used to arm/disarm the dispensary alarm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700" dirty="0"/>
              <a:t>Photo must provide context of where the panel is located</a:t>
            </a:r>
            <a:endParaRPr lang="en-CA" sz="1700" dirty="0"/>
          </a:p>
        </p:txBody>
      </p:sp>
    </p:spTree>
    <p:extLst>
      <p:ext uri="{BB962C8B-B14F-4D97-AF65-F5344CB8AC3E}">
        <p14:creationId xmlns:p14="http://schemas.microsoft.com/office/powerpoint/2010/main" val="40868750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682" y="364066"/>
            <a:ext cx="4783221" cy="465667"/>
          </a:xfrm>
        </p:spPr>
        <p:txBody>
          <a:bodyPr>
            <a:noAutofit/>
          </a:bodyPr>
          <a:lstStyle/>
          <a:p>
            <a:r>
              <a:rPr lang="en-US" sz="2900" dirty="0"/>
              <a:t>3e. Physical barriers </a:t>
            </a:r>
            <a:r>
              <a:rPr lang="en-US" sz="2900" b="1" i="1" dirty="0"/>
              <a:t>or</a:t>
            </a:r>
            <a:r>
              <a:rPr lang="en-US" sz="2900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US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0F039AC-7BEA-4D00-AEBE-7B64B6160DEC}"/>
              </a:ext>
            </a:extLst>
          </p:cNvPr>
          <p:cNvSpPr txBox="1">
            <a:spLocks/>
          </p:cNvSpPr>
          <p:nvPr/>
        </p:nvSpPr>
        <p:spPr>
          <a:xfrm>
            <a:off x="838198" y="5616701"/>
            <a:ext cx="5368641" cy="1026719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6200" dirty="0"/>
              <a:t>Photo(s) of physical barrier(s) used to secure drugs &amp; personal health information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4900" dirty="0"/>
              <a:t>Take photo with the barrier closed</a:t>
            </a:r>
            <a:endParaRPr lang="en-CA" sz="4900" dirty="0"/>
          </a:p>
        </p:txBody>
      </p:sp>
    </p:spTree>
    <p:extLst>
      <p:ext uri="{BB962C8B-B14F-4D97-AF65-F5344CB8AC3E}">
        <p14:creationId xmlns:p14="http://schemas.microsoft.com/office/powerpoint/2010/main" val="11537501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682" y="364066"/>
            <a:ext cx="10234985" cy="465667"/>
          </a:xfrm>
        </p:spPr>
        <p:txBody>
          <a:bodyPr>
            <a:noAutofit/>
          </a:bodyPr>
          <a:lstStyle/>
          <a:p>
            <a:r>
              <a:rPr lang="en-US" sz="2900" dirty="0"/>
              <a:t>3f. Locked area for sharps containers (for </a:t>
            </a:r>
            <a:r>
              <a:rPr lang="en-US" sz="2900" dirty="0" err="1"/>
              <a:t>iOAT</a:t>
            </a:r>
            <a:r>
              <a:rPr lang="en-US" sz="2900" dirty="0"/>
              <a:t>) </a:t>
            </a:r>
            <a:r>
              <a:rPr lang="en-US" sz="2900" b="1" i="1" dirty="0"/>
              <a:t>or</a:t>
            </a:r>
            <a:r>
              <a:rPr lang="en-US" sz="2900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53331"/>
            <a:ext cx="5181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53331"/>
            <a:ext cx="5181600" cy="4351338"/>
          </a:xfrm>
        </p:spPr>
        <p:txBody>
          <a:bodyPr/>
          <a:lstStyle/>
          <a:p>
            <a:endParaRPr lang="en-US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4B2E17C-DB78-4B60-BFAA-7C3950D763AC}"/>
              </a:ext>
            </a:extLst>
          </p:cNvPr>
          <p:cNvSpPr txBox="1">
            <a:spLocks/>
          </p:cNvSpPr>
          <p:nvPr/>
        </p:nvSpPr>
        <p:spPr>
          <a:xfrm>
            <a:off x="838198" y="5604669"/>
            <a:ext cx="5368641" cy="1051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Photo(s) of locked area for sharps containers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700" dirty="0"/>
              <a:t>Photo must provide context of where area is located</a:t>
            </a:r>
            <a:endParaRPr lang="en-CA" sz="1700" dirty="0"/>
          </a:p>
        </p:txBody>
      </p:sp>
    </p:spTree>
    <p:extLst>
      <p:ext uri="{BB962C8B-B14F-4D97-AF65-F5344CB8AC3E}">
        <p14:creationId xmlns:p14="http://schemas.microsoft.com/office/powerpoint/2010/main" val="397169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CA" sz="4000" dirty="0"/>
              <a:t>Which Sections Should I Complete?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1162"/>
            <a:ext cx="10613164" cy="4455798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If you are applying for a </a:t>
            </a:r>
            <a:r>
              <a:rPr lang="en-US" sz="2200" b="1" dirty="0"/>
              <a:t>New Pharmacy licence </a:t>
            </a:r>
            <a:r>
              <a:rPr lang="en-US" sz="2200" dirty="0"/>
              <a:t>or </a:t>
            </a:r>
            <a:r>
              <a:rPr lang="en-US" sz="2200" b="1" dirty="0"/>
              <a:t>Change of Location:</a:t>
            </a:r>
          </a:p>
          <a:p>
            <a:pPr lvl="1"/>
            <a:r>
              <a:rPr lang="en-US" sz="2200" dirty="0"/>
              <a:t>Complete the </a:t>
            </a:r>
            <a:r>
              <a:rPr lang="en-US" sz="2200" u="sng" dirty="0"/>
              <a:t>entire report</a:t>
            </a:r>
            <a:r>
              <a:rPr lang="en-US" sz="2200" dirty="0"/>
              <a:t> and submit supporting digital evidence for each item in the report.  </a:t>
            </a:r>
          </a:p>
          <a:p>
            <a:endParaRPr lang="en-US" sz="2200" dirty="0"/>
          </a:p>
          <a:p>
            <a:r>
              <a:rPr lang="en-US" sz="2200" dirty="0"/>
              <a:t>If you are applying for a </a:t>
            </a:r>
            <a:r>
              <a:rPr lang="en-US" sz="2200" b="1" dirty="0"/>
              <a:t>Change of Layout:</a:t>
            </a:r>
          </a:p>
          <a:p>
            <a:pPr lvl="1"/>
            <a:r>
              <a:rPr lang="en-US" sz="2200" dirty="0"/>
              <a:t>Complete up to the </a:t>
            </a:r>
            <a:r>
              <a:rPr lang="en-US" sz="2200" u="sng" dirty="0"/>
              <a:t>end of the Security section only</a:t>
            </a:r>
            <a:r>
              <a:rPr lang="en-US" sz="2200" dirty="0"/>
              <a:t>. Do not complete the entire report.</a:t>
            </a:r>
          </a:p>
          <a:p>
            <a:pPr lvl="1"/>
            <a:endParaRPr lang="en-US" sz="2200" dirty="0"/>
          </a:p>
          <a:p>
            <a:r>
              <a:rPr lang="en-US" sz="2200" dirty="0"/>
              <a:t>You must complete the </a:t>
            </a:r>
            <a:r>
              <a:rPr lang="en-US" sz="2200" b="1" i="1" dirty="0"/>
              <a:t>Sterile Compounding</a:t>
            </a:r>
            <a:r>
              <a:rPr lang="en-US" sz="2200" dirty="0"/>
              <a:t> section if your pharmacy compounds sterile preparation regardless of type of application.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CA" sz="2200" dirty="0"/>
              <a:t>Please note you may add additional slides, text or objects (arrows, boxes) as needed to demonstrate the pharmacy meets the requirements. </a:t>
            </a:r>
          </a:p>
          <a:p>
            <a:pPr marL="0" indent="0">
              <a:buNone/>
            </a:pP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49434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0" y="327376"/>
            <a:ext cx="5681133" cy="492656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4a. Equipment – general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"/>
          </p:nvPr>
        </p:nvSpPr>
        <p:spPr>
          <a:xfrm>
            <a:off x="6881979" y="1253331"/>
            <a:ext cx="5181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44DCCCD-D09C-4C48-B8D4-68C106D576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3653" y="1253331"/>
            <a:ext cx="5181600" cy="435133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99D45B5-CD9E-46EE-BD90-C9609B6C7CBE}"/>
              </a:ext>
            </a:extLst>
          </p:cNvPr>
          <p:cNvSpPr txBox="1">
            <a:spLocks/>
          </p:cNvSpPr>
          <p:nvPr/>
        </p:nvSpPr>
        <p:spPr>
          <a:xfrm>
            <a:off x="1569718" y="5604669"/>
            <a:ext cx="5368641" cy="10126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telephone and fax machine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Photo must provide context of where items are located</a:t>
            </a:r>
            <a:endParaRPr lang="en-CA" sz="1400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F75DB956-700A-4B97-9651-7245C2397BFE}"/>
              </a:ext>
            </a:extLst>
          </p:cNvPr>
          <p:cNvSpPr txBox="1">
            <a:spLocks/>
          </p:cNvSpPr>
          <p:nvPr/>
        </p:nvSpPr>
        <p:spPr>
          <a:xfrm>
            <a:off x="6869788" y="5604669"/>
            <a:ext cx="5181600" cy="1012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equipment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Equipment may be together or in separate photos</a:t>
            </a:r>
            <a:endParaRPr lang="en-CA" sz="1600" dirty="0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FF0F1FA6-F95B-4B78-B79A-EFE885C4EC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62098"/>
              </p:ext>
            </p:extLst>
          </p:nvPr>
        </p:nvGraphicFramePr>
        <p:xfrm>
          <a:off x="11886" y="1596390"/>
          <a:ext cx="1574800" cy="381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Required equipment: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Telephone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Fax machine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Rx balance &amp; calibration tools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Glass graduate(s)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6307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Mortar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3325570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Pestle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1697096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Spatula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402757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Funnel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1528819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Stirring rod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6096727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Ointment slab/ parchment paper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2623170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Counting tray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1614319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Soap in a dispenser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3481324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Paper towels in a dispenser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216569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Plastic/metal garbage containers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3993583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Plastic lining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062668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9192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0" y="327376"/>
            <a:ext cx="5681133" cy="492656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4a. Equipment – general (continued)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"/>
          </p:nvPr>
        </p:nvSpPr>
        <p:spPr>
          <a:xfrm>
            <a:off x="6881979" y="1253331"/>
            <a:ext cx="5181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44DCCCD-D09C-4C48-B8D4-68C106D576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3653" y="1253331"/>
            <a:ext cx="5181600" cy="435133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99D45B5-CD9E-46EE-BD90-C9609B6C7CBE}"/>
              </a:ext>
            </a:extLst>
          </p:cNvPr>
          <p:cNvSpPr txBox="1">
            <a:spLocks/>
          </p:cNvSpPr>
          <p:nvPr/>
        </p:nvSpPr>
        <p:spPr>
          <a:xfrm>
            <a:off x="1581910" y="5604669"/>
            <a:ext cx="5368641" cy="1012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equipment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Equipment may be together or in separate photos</a:t>
            </a:r>
            <a:endParaRPr lang="en-CA" sz="1600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F75DB956-700A-4B97-9651-7245C2397BFE}"/>
              </a:ext>
            </a:extLst>
          </p:cNvPr>
          <p:cNvSpPr txBox="1">
            <a:spLocks/>
          </p:cNvSpPr>
          <p:nvPr/>
        </p:nvSpPr>
        <p:spPr>
          <a:xfrm>
            <a:off x="6869788" y="5604669"/>
            <a:ext cx="5181600" cy="1012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equipment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Equipment may be together or in separate photos</a:t>
            </a:r>
            <a:endParaRPr lang="en-CA" sz="1600" dirty="0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FF0F1FA6-F95B-4B78-B79A-EFE885C4EC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7151892"/>
              </p:ext>
            </p:extLst>
          </p:nvPr>
        </p:nvGraphicFramePr>
        <p:xfrm>
          <a:off x="4603" y="1596390"/>
          <a:ext cx="1574800" cy="381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Required equipment: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Telephone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Fax machine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Rx balance &amp; calibration tools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Glass graduate(s)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6307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Mortar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3325570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Pestle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1697096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Spatula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402757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Funnel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1528819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Stirring rod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6096727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Ointment slab/ parchment paper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2623170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Counting tray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1614319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Soap in a dispenser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3481324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Paper towels in a dispenser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216569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Plastic/metal garbage containers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3993583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Plastic lining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062668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3263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82" y="337417"/>
            <a:ext cx="10515600" cy="475384"/>
          </a:xfrm>
        </p:spPr>
        <p:txBody>
          <a:bodyPr>
            <a:noAutofit/>
          </a:bodyPr>
          <a:lstStyle/>
          <a:p>
            <a:r>
              <a:rPr lang="en-US" sz="2900" dirty="0"/>
              <a:t>4b. Equipment - electronic recordkeeping </a:t>
            </a:r>
            <a:r>
              <a:rPr lang="en-US" sz="2900" b="1" i="1" dirty="0"/>
              <a:t>or</a:t>
            </a:r>
            <a:r>
              <a:rPr lang="en-US" sz="2900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  <a:endParaRPr lang="en-US" sz="2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253331"/>
            <a:ext cx="5181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72200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6D03D110-C4E3-4B5E-B197-BDFCD22A8780}"/>
              </a:ext>
            </a:extLst>
          </p:cNvPr>
          <p:cNvSpPr txBox="1">
            <a:spLocks/>
          </p:cNvSpPr>
          <p:nvPr/>
        </p:nvSpPr>
        <p:spPr>
          <a:xfrm>
            <a:off x="838198" y="5592636"/>
            <a:ext cx="5368641" cy="11450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Photo(s) of device used for inputting/creating coloured electronic records (e.g. scanner)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700" dirty="0"/>
              <a:t>Photo must provide context of where the scanner is located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F4570ED4-D2E9-4F4A-B5D8-2A85FC3AC6D0}"/>
              </a:ext>
            </a:extLst>
          </p:cNvPr>
          <p:cNvSpPr txBox="1">
            <a:spLocks/>
          </p:cNvSpPr>
          <p:nvPr/>
        </p:nvSpPr>
        <p:spPr>
          <a:xfrm>
            <a:off x="6172200" y="5568572"/>
            <a:ext cx="5368641" cy="12533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Photo(s) of scanned copy displayed on computer monitor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700" dirty="0"/>
              <a:t>Scanned copies must show coloured markings (e.g. red pen, leaflet)</a:t>
            </a:r>
          </a:p>
        </p:txBody>
      </p:sp>
    </p:spTree>
    <p:extLst>
      <p:ext uri="{BB962C8B-B14F-4D97-AF65-F5344CB8AC3E}">
        <p14:creationId xmlns:p14="http://schemas.microsoft.com/office/powerpoint/2010/main" val="31198803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82" y="337417"/>
            <a:ext cx="10515600" cy="475384"/>
          </a:xfrm>
        </p:spPr>
        <p:txBody>
          <a:bodyPr>
            <a:noAutofit/>
          </a:bodyPr>
          <a:lstStyle/>
          <a:p>
            <a:r>
              <a:rPr lang="en-US" sz="2900" dirty="0"/>
              <a:t>4b. Equipment - electronic recordkeeping </a:t>
            </a:r>
            <a:r>
              <a:rPr lang="en-US" sz="2900" b="1" i="1" dirty="0"/>
              <a:t>or</a:t>
            </a:r>
            <a:r>
              <a:rPr lang="en-US" sz="2900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 </a:t>
            </a:r>
            <a:r>
              <a:rPr lang="en-US" sz="2900" dirty="0"/>
              <a:t>(continued)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253331"/>
            <a:ext cx="5181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72200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6D03D110-C4E3-4B5E-B197-BDFCD22A8780}"/>
              </a:ext>
            </a:extLst>
          </p:cNvPr>
          <p:cNvSpPr txBox="1">
            <a:spLocks/>
          </p:cNvSpPr>
          <p:nvPr/>
        </p:nvSpPr>
        <p:spPr>
          <a:xfrm>
            <a:off x="717877" y="5592635"/>
            <a:ext cx="5490419" cy="126536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900" dirty="0"/>
              <a:t>Photo(s) of backed up record storage area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2300" dirty="0"/>
              <a:t>Ex. If using a server room in the pharmacy, take photos to show where the room located and show how the area is </a:t>
            </a:r>
            <a:r>
              <a:rPr lang="en-CA" sz="2300" i="1" dirty="0"/>
              <a:t>resistant to environmental perils</a:t>
            </a:r>
            <a:r>
              <a:rPr lang="en-CA" sz="2300" dirty="0"/>
              <a:t> </a:t>
            </a:r>
            <a:r>
              <a:rPr lang="en-CA" sz="2300" u="sng" dirty="0"/>
              <a:t>and</a:t>
            </a:r>
            <a:r>
              <a:rPr lang="en-CA" sz="2300" dirty="0"/>
              <a:t> </a:t>
            </a:r>
            <a:r>
              <a:rPr lang="en-CA" sz="2300" i="1" dirty="0"/>
              <a:t>secure</a:t>
            </a:r>
            <a:endParaRPr lang="en-CA" sz="2300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412BAB1-E982-4B96-930A-5F2BF05EB4EC}"/>
              </a:ext>
            </a:extLst>
          </p:cNvPr>
          <p:cNvSpPr txBox="1">
            <a:spLocks/>
          </p:cNvSpPr>
          <p:nvPr/>
        </p:nvSpPr>
        <p:spPr>
          <a:xfrm>
            <a:off x="6148136" y="5604669"/>
            <a:ext cx="5368641" cy="11450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Description of how records are backed up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700" dirty="0"/>
              <a:t>Ex. If backed up storage area is not in the pharmacy, state where this area is located and explain how the area is </a:t>
            </a:r>
            <a:r>
              <a:rPr lang="en-CA" sz="1700" i="1" dirty="0"/>
              <a:t>resistant to environmental perils</a:t>
            </a:r>
            <a:r>
              <a:rPr lang="en-CA" sz="1700" dirty="0"/>
              <a:t> </a:t>
            </a:r>
            <a:r>
              <a:rPr lang="en-CA" sz="1700" u="sng" dirty="0"/>
              <a:t>and</a:t>
            </a:r>
            <a:r>
              <a:rPr lang="en-CA" sz="1700" dirty="0"/>
              <a:t> </a:t>
            </a:r>
            <a:r>
              <a:rPr lang="en-CA" sz="1700" i="1" dirty="0"/>
              <a:t>secure</a:t>
            </a:r>
            <a:endParaRPr lang="en-CA" sz="1700" dirty="0"/>
          </a:p>
        </p:txBody>
      </p:sp>
    </p:spTree>
    <p:extLst>
      <p:ext uri="{BB962C8B-B14F-4D97-AF65-F5344CB8AC3E}">
        <p14:creationId xmlns:p14="http://schemas.microsoft.com/office/powerpoint/2010/main" val="41639170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4c. Prescription filing supplies </a:t>
            </a:r>
            <a:r>
              <a:rPr lang="en-US" sz="1600" b="1" dirty="0"/>
              <a:t>(e.g. folders/binders)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089F8F-A1F8-4A9A-9225-382A498DF919}"/>
              </a:ext>
            </a:extLst>
          </p:cNvPr>
          <p:cNvSpPr txBox="1">
            <a:spLocks/>
          </p:cNvSpPr>
          <p:nvPr/>
        </p:nvSpPr>
        <p:spPr>
          <a:xfrm>
            <a:off x="838198" y="5604669"/>
            <a:ext cx="5368641" cy="74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prescription filing supplies</a:t>
            </a:r>
          </a:p>
        </p:txBody>
      </p:sp>
    </p:spTree>
    <p:extLst>
      <p:ext uri="{BB962C8B-B14F-4D97-AF65-F5344CB8AC3E}">
        <p14:creationId xmlns:p14="http://schemas.microsoft.com/office/powerpoint/2010/main" val="5343118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4d. Equipment </a:t>
            </a:r>
            <a:r>
              <a:rPr lang="en-US" sz="2800" dirty="0"/>
              <a:t>– c</a:t>
            </a:r>
            <a:r>
              <a:rPr lang="en-US" sz="2900" dirty="0"/>
              <a:t>old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089F8F-A1F8-4A9A-9225-382A498DF919}"/>
              </a:ext>
            </a:extLst>
          </p:cNvPr>
          <p:cNvSpPr txBox="1">
            <a:spLocks/>
          </p:cNvSpPr>
          <p:nvPr/>
        </p:nvSpPr>
        <p:spPr>
          <a:xfrm>
            <a:off x="1560101" y="560466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refrigerator taken from a distance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Photo must provide context showing where the fridge is within the dispensary</a:t>
            </a:r>
            <a:endParaRPr lang="en-CA" sz="16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509C958-9BD8-4BDC-AE09-0FCFA6EEE7BF}"/>
              </a:ext>
            </a:extLst>
          </p:cNvPr>
          <p:cNvSpPr txBox="1">
            <a:spLocks/>
          </p:cNvSpPr>
          <p:nvPr/>
        </p:nvSpPr>
        <p:spPr>
          <a:xfrm>
            <a:off x="6821909" y="5604668"/>
            <a:ext cx="5368641" cy="12533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Photo(s) of the inside of the refrigerator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900" dirty="0">
                <a:effectLst/>
                <a:latin typeface="Calibri" panose="020F0502020204030204" pitchFamily="34" charset="0"/>
              </a:rPr>
              <a:t>A standard “bar” fridge (combination fridge/freezer with one exterior door) is </a:t>
            </a:r>
            <a:r>
              <a:rPr lang="en-CA" sz="1900" u="sng" dirty="0">
                <a:effectLst/>
                <a:latin typeface="Calibri" panose="020F0502020204030204" pitchFamily="34" charset="0"/>
              </a:rPr>
              <a:t>not</a:t>
            </a:r>
            <a:r>
              <a:rPr lang="en-CA" sz="1900" dirty="0">
                <a:effectLst/>
                <a:latin typeface="Calibri" panose="020F0502020204030204" pitchFamily="34" charset="0"/>
              </a:rPr>
              <a:t> acceptable as it does not maintain even temperatures</a:t>
            </a:r>
            <a:endParaRPr lang="en-CA" sz="1900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DAE8018-E04F-4A92-A476-5914AAE91D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038188"/>
              </p:ext>
            </p:extLst>
          </p:nvPr>
        </p:nvGraphicFramePr>
        <p:xfrm>
          <a:off x="24064" y="2637446"/>
          <a:ext cx="1574800" cy="1583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20291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Required equipment: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20291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Refrigerator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781509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thermometer/ temperature monitoring system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395777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Temperature log/record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0722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4d. Equipment </a:t>
            </a:r>
            <a:r>
              <a:rPr lang="en-US" sz="2800" dirty="0"/>
              <a:t>– c</a:t>
            </a:r>
            <a:r>
              <a:rPr lang="en-US" sz="2900" dirty="0"/>
              <a:t>old chain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089F8F-A1F8-4A9A-9225-382A498DF919}"/>
              </a:ext>
            </a:extLst>
          </p:cNvPr>
          <p:cNvSpPr txBox="1">
            <a:spLocks/>
          </p:cNvSpPr>
          <p:nvPr/>
        </p:nvSpPr>
        <p:spPr>
          <a:xfrm>
            <a:off x="838198" y="5604669"/>
            <a:ext cx="5368641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digital thermometer/temperature monitor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165DFA1-E103-4366-A50C-5FE124561506}"/>
              </a:ext>
            </a:extLst>
          </p:cNvPr>
          <p:cNvSpPr txBox="1">
            <a:spLocks/>
          </p:cNvSpPr>
          <p:nvPr/>
        </p:nvSpPr>
        <p:spPr>
          <a:xfrm>
            <a:off x="6172199" y="5616698"/>
            <a:ext cx="5368641" cy="103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temperature log</a:t>
            </a:r>
          </a:p>
        </p:txBody>
      </p:sp>
    </p:spTree>
    <p:extLst>
      <p:ext uri="{BB962C8B-B14F-4D97-AF65-F5344CB8AC3E}">
        <p14:creationId xmlns:p14="http://schemas.microsoft.com/office/powerpoint/2010/main" val="15010047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02" y="374361"/>
            <a:ext cx="10515600" cy="392257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4e. Equipment – methadone </a:t>
            </a:r>
            <a:r>
              <a:rPr lang="en-US" sz="3200" b="1" i="1" dirty="0"/>
              <a:t>or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1725" y="1253331"/>
            <a:ext cx="5181600" cy="4351338"/>
          </a:xfrm>
        </p:spPr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749" y="1253331"/>
            <a:ext cx="5181600" cy="4351338"/>
          </a:xfrm>
        </p:spPr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089C4D37-99FD-4BAC-8C2B-7E9A40A938E3}"/>
              </a:ext>
            </a:extLst>
          </p:cNvPr>
          <p:cNvSpPr txBox="1">
            <a:spLocks/>
          </p:cNvSpPr>
          <p:nvPr/>
        </p:nvSpPr>
        <p:spPr>
          <a:xfrm>
            <a:off x="6928749" y="5615800"/>
            <a:ext cx="5069769" cy="987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containers for daily dose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 dirty="0"/>
              <a:t>Equipment may be together or in separate photos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1D5EE5BA-47BC-4299-A3B4-A59F8EAD1047}"/>
              </a:ext>
            </a:extLst>
          </p:cNvPr>
          <p:cNvSpPr txBox="1">
            <a:spLocks/>
          </p:cNvSpPr>
          <p:nvPr/>
        </p:nvSpPr>
        <p:spPr>
          <a:xfrm>
            <a:off x="1555089" y="5615799"/>
            <a:ext cx="5248236" cy="9874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calibrated device labelled with auxiliary labels “Methadone Only” and “POISON”</a:t>
            </a:r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EDC5C5F0-3E9A-46F8-BF94-EBA18D6505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430748"/>
              </p:ext>
            </p:extLst>
          </p:nvPr>
        </p:nvGraphicFramePr>
        <p:xfrm>
          <a:off x="12032" y="2856547"/>
          <a:ext cx="1574800" cy="11449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Required equipment: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Calibrated device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Auxiliary labels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Containers for daily dose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Patient/RX log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6307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402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02" y="374361"/>
            <a:ext cx="10515600" cy="392257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4e. Equipment – methadone </a:t>
            </a:r>
            <a:r>
              <a:rPr lang="en-US" sz="3200" b="1" i="1" dirty="0"/>
              <a:t>or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B050"/>
                </a:solidFill>
              </a:rPr>
              <a:t>N/A </a:t>
            </a:r>
            <a:r>
              <a:rPr lang="en-US" sz="3200" dirty="0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643" y="1253331"/>
            <a:ext cx="5181600" cy="4351338"/>
          </a:xfrm>
        </p:spPr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760" y="1253331"/>
            <a:ext cx="5181600" cy="4351338"/>
          </a:xfrm>
        </p:spPr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089C4D37-99FD-4BAC-8C2B-7E9A40A938E3}"/>
              </a:ext>
            </a:extLst>
          </p:cNvPr>
          <p:cNvSpPr txBox="1">
            <a:spLocks/>
          </p:cNvSpPr>
          <p:nvPr/>
        </p:nvSpPr>
        <p:spPr>
          <a:xfrm>
            <a:off x="803570" y="5604669"/>
            <a:ext cx="5368641" cy="103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patient/prescription specific log</a:t>
            </a:r>
          </a:p>
        </p:txBody>
      </p:sp>
    </p:spTree>
    <p:extLst>
      <p:ext uri="{BB962C8B-B14F-4D97-AF65-F5344CB8AC3E}">
        <p14:creationId xmlns:p14="http://schemas.microsoft.com/office/powerpoint/2010/main" val="36398845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022" y="286279"/>
            <a:ext cx="9634544" cy="492656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4f. Equipment and supplies - </a:t>
            </a:r>
            <a:r>
              <a:rPr lang="en-US" sz="3200" dirty="0" err="1"/>
              <a:t>iOAT</a:t>
            </a:r>
            <a:r>
              <a:rPr lang="en-US" sz="3200" dirty="0"/>
              <a:t> </a:t>
            </a:r>
            <a:r>
              <a:rPr lang="en-US" sz="3200" b="1" i="1" dirty="0"/>
              <a:t>or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B050"/>
                </a:solidFill>
              </a:rPr>
              <a:t>N/A</a:t>
            </a:r>
            <a:r>
              <a:rPr lang="en-US" sz="3200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24129" y="1253331"/>
            <a:ext cx="5181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"/>
          </p:nvPr>
        </p:nvSpPr>
        <p:spPr>
          <a:xfrm>
            <a:off x="6916264" y="1253331"/>
            <a:ext cx="5181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21930F1F-D4F5-4441-AD58-516B3AA69CFC}"/>
              </a:ext>
            </a:extLst>
          </p:cNvPr>
          <p:cNvSpPr txBox="1">
            <a:spLocks/>
          </p:cNvSpPr>
          <p:nvPr/>
        </p:nvSpPr>
        <p:spPr>
          <a:xfrm>
            <a:off x="1600050" y="5604669"/>
            <a:ext cx="5368641" cy="967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equipment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 dirty="0"/>
              <a:t>Equipment may be together or in separate photos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0CD31B0C-B120-4D3C-A517-DEE72A77B718}"/>
              </a:ext>
            </a:extLst>
          </p:cNvPr>
          <p:cNvSpPr txBox="1">
            <a:spLocks/>
          </p:cNvSpPr>
          <p:nvPr/>
        </p:nvSpPr>
        <p:spPr>
          <a:xfrm>
            <a:off x="6940633" y="5604668"/>
            <a:ext cx="5145200" cy="1060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equipment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 dirty="0"/>
              <a:t>Equipment may be together or in separate photos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E5A4CF96-1517-4C3F-A6FC-0AAADA003F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7017637"/>
              </p:ext>
            </p:extLst>
          </p:nvPr>
        </p:nvGraphicFramePr>
        <p:xfrm>
          <a:off x="11886" y="1596390"/>
          <a:ext cx="1574800" cy="3790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Required equipment: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Needles for patient self-injection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Tourniquets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Alcohol swabs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Bandages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6307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Cotton swabs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3325570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Naloxone and related supplies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1697096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Breathalyzer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402757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Pulse oximeter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1528819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 pressure monitor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6096727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Oxygen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2623170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Bag valve mask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1614319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Disinfectant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3481324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Injectable Hydromorphone Part-Fill Accountability Log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21656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024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3216" y="227430"/>
            <a:ext cx="10890584" cy="703903"/>
          </a:xfrm>
        </p:spPr>
        <p:txBody>
          <a:bodyPr>
            <a:normAutofit/>
          </a:bodyPr>
          <a:lstStyle/>
          <a:p>
            <a:r>
              <a:rPr lang="en-US" sz="2900" dirty="0"/>
              <a:t>1a. External view of the pharmacy </a:t>
            </a:r>
            <a:r>
              <a:rPr lang="en-US" sz="1600" b="1" dirty="0"/>
              <a:t>(street view including the external signage)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38200" y="1253331"/>
            <a:ext cx="5181600" cy="4351338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2200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78649E6-4CE1-4D58-8CE7-60D268793F1F}"/>
              </a:ext>
            </a:extLst>
          </p:cNvPr>
          <p:cNvSpPr txBox="1">
            <a:spLocks/>
          </p:cNvSpPr>
          <p:nvPr/>
        </p:nvSpPr>
        <p:spPr>
          <a:xfrm>
            <a:off x="6172200" y="5604669"/>
            <a:ext cx="5181600" cy="74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Photo(s) of signage (from a distance)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Provide context as to where the sign is posted</a:t>
            </a:r>
            <a:endParaRPr lang="en-CA" sz="1600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71BD8B9E-876A-474B-9762-E184A5CE778D}"/>
              </a:ext>
            </a:extLst>
          </p:cNvPr>
          <p:cNvSpPr txBox="1">
            <a:spLocks/>
          </p:cNvSpPr>
          <p:nvPr/>
        </p:nvSpPr>
        <p:spPr>
          <a:xfrm>
            <a:off x="839655" y="5604669"/>
            <a:ext cx="5368641" cy="871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buFont typeface="Arial" panose="020B0604020202020204" pitchFamily="34" charset="0"/>
              <a:buChar char="•"/>
            </a:pPr>
            <a:r>
              <a:rPr lang="en-US" sz="2000" dirty="0"/>
              <a:t>Photo(s) of signage (close up) </a:t>
            </a:r>
          </a:p>
          <a:p>
            <a:pPr marL="687600" indent="-230400"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Proof is acceptable if signage is not installed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36917519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BF2B4978-4638-4216-8A20-E3DDCE3E5C6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23778" y="1256186"/>
            <a:ext cx="5221996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25FC858C-B2F4-4DDD-B5E3-6A5FBB12BD9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146227" y="1256186"/>
            <a:ext cx="5221995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1105" y="338138"/>
            <a:ext cx="10515600" cy="466725"/>
          </a:xfrm>
        </p:spPr>
        <p:txBody>
          <a:bodyPr>
            <a:noAutofit/>
          </a:bodyPr>
          <a:lstStyle/>
          <a:p>
            <a:r>
              <a:rPr lang="en-US" sz="2900" dirty="0"/>
              <a:t>4g. References – CPBC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371CF88-A302-4AC4-AE75-6BBC7E55CDE1}"/>
              </a:ext>
            </a:extLst>
          </p:cNvPr>
          <p:cNvSpPr txBox="1">
            <a:spLocks/>
          </p:cNvSpPr>
          <p:nvPr/>
        </p:nvSpPr>
        <p:spPr>
          <a:xfrm>
            <a:off x="838194" y="5612189"/>
            <a:ext cx="5221995" cy="991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pharmacy legislation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Can be a hard copy or proof of electronic access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8440946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BF2B4978-4638-4216-8A20-E3DDCE3E5C6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07414" y="1253331"/>
            <a:ext cx="5232728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25FC858C-B2F4-4DDD-B5E3-6A5FBB12BD9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151860" y="1253331"/>
            <a:ext cx="5232726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1105" y="338138"/>
            <a:ext cx="10515600" cy="466725"/>
          </a:xfrm>
        </p:spPr>
        <p:txBody>
          <a:bodyPr>
            <a:noAutofit/>
          </a:bodyPr>
          <a:lstStyle/>
          <a:p>
            <a:r>
              <a:rPr lang="en-US" sz="2900" dirty="0"/>
              <a:t>4g. References – CPBC (continued)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509C958-9BD8-4BDC-AE09-0FCFA6EEE7BF}"/>
              </a:ext>
            </a:extLst>
          </p:cNvPr>
          <p:cNvSpPr txBox="1">
            <a:spLocks/>
          </p:cNvSpPr>
          <p:nvPr/>
        </p:nvSpPr>
        <p:spPr>
          <a:xfrm>
            <a:off x="867562" y="5599934"/>
            <a:ext cx="5039865" cy="576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 of CPBC Professional Practice Policies 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0AFC1D71-72C1-4441-9D9B-7311FBE05334}"/>
              </a:ext>
            </a:extLst>
          </p:cNvPr>
          <p:cNvSpPr txBox="1">
            <a:spLocks/>
          </p:cNvSpPr>
          <p:nvPr/>
        </p:nvSpPr>
        <p:spPr>
          <a:xfrm>
            <a:off x="6151860" y="5604669"/>
            <a:ext cx="5369955" cy="480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 of ReadLinks</a:t>
            </a:r>
          </a:p>
        </p:txBody>
      </p:sp>
    </p:spTree>
    <p:extLst>
      <p:ext uri="{BB962C8B-B14F-4D97-AF65-F5344CB8AC3E}">
        <p14:creationId xmlns:p14="http://schemas.microsoft.com/office/powerpoint/2010/main" val="10160665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209" y="334388"/>
            <a:ext cx="4311762" cy="533400"/>
          </a:xfrm>
        </p:spPr>
        <p:txBody>
          <a:bodyPr>
            <a:normAutofit/>
          </a:bodyPr>
          <a:lstStyle/>
          <a:p>
            <a:r>
              <a:rPr lang="en-US" sz="2900" dirty="0"/>
              <a:t>4h. References - general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6914147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42472" y="1253331"/>
            <a:ext cx="5181600" cy="4351338"/>
          </a:xfrm>
        </p:spPr>
        <p:txBody>
          <a:bodyPr/>
          <a:lstStyle/>
          <a:p>
            <a:pPr marL="0" indent="0" rtl="0" fontAlgn="ctr">
              <a:spcBef>
                <a:spcPts val="200"/>
              </a:spcBef>
              <a:spcAft>
                <a:spcPts val="200"/>
              </a:spcAft>
              <a:buNone/>
            </a:pP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1424547-81C9-4020-A563-19E4E7E155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3596049"/>
              </p:ext>
            </p:extLst>
          </p:nvPr>
        </p:nvGraphicFramePr>
        <p:xfrm>
          <a:off x="22635" y="1822132"/>
          <a:ext cx="1574800" cy="32137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Required references: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Compendium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Complementary/ Alternative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Dispensatory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Drug Interactions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6307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Non-Rx Medication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3325570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Medical Dictionary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1697096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Pregnancy &amp; Lactation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402757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Pediatrics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1528819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Therapeutics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6096727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PPP -3: </a:t>
                      </a: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https://library.bcpharmacists.org/6_Resources/6-2_PPP/5003-PGP-PPP3.pdf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262317035"/>
                  </a:ext>
                </a:extLst>
              </a:tr>
            </a:tbl>
          </a:graphicData>
        </a:graphic>
      </p:graphicFrame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35E56C8E-4192-4DA2-997D-66E3DA5F9F24}"/>
              </a:ext>
            </a:extLst>
          </p:cNvPr>
          <p:cNvSpPr txBox="1">
            <a:spLocks/>
          </p:cNvSpPr>
          <p:nvPr/>
        </p:nvSpPr>
        <p:spPr>
          <a:xfrm>
            <a:off x="1597435" y="5604669"/>
            <a:ext cx="9993112" cy="10718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If providing physical copies, ensure references are within the acceptable version 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If providing proof of access to digital references, provide proof of subscription option </a:t>
            </a:r>
            <a:r>
              <a:rPr lang="en-US" sz="2200" b="1" u="sng" dirty="0"/>
              <a:t>or</a:t>
            </a:r>
            <a:r>
              <a:rPr lang="en-US" sz="2200" dirty="0"/>
              <a:t> screenshots showing which references you have access to</a:t>
            </a:r>
          </a:p>
        </p:txBody>
      </p:sp>
    </p:spTree>
    <p:extLst>
      <p:ext uri="{BB962C8B-B14F-4D97-AF65-F5344CB8AC3E}">
        <p14:creationId xmlns:p14="http://schemas.microsoft.com/office/powerpoint/2010/main" val="36047759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208" y="334388"/>
            <a:ext cx="5949907" cy="533400"/>
          </a:xfrm>
        </p:spPr>
        <p:txBody>
          <a:bodyPr>
            <a:normAutofit/>
          </a:bodyPr>
          <a:lstStyle/>
          <a:p>
            <a:r>
              <a:rPr lang="en-US" sz="2900" dirty="0"/>
              <a:t>4h. References - general (continued)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6914147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42472" y="1253331"/>
            <a:ext cx="5181600" cy="4351338"/>
          </a:xfrm>
        </p:spPr>
        <p:txBody>
          <a:bodyPr/>
          <a:lstStyle/>
          <a:p>
            <a:pPr marL="0" indent="0" rtl="0" fontAlgn="ctr">
              <a:spcBef>
                <a:spcPts val="200"/>
              </a:spcBef>
              <a:spcAft>
                <a:spcPts val="200"/>
              </a:spcAft>
              <a:buNone/>
            </a:pP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1424547-81C9-4020-A563-19E4E7E155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6935317"/>
              </p:ext>
            </p:extLst>
          </p:nvPr>
        </p:nvGraphicFramePr>
        <p:xfrm>
          <a:off x="22635" y="1822132"/>
          <a:ext cx="1574800" cy="32137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Required references: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CPS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Complementary/ Alternative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Dispensatory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Drug Interactions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6307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Non-Rx Medication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3325570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Medical Dictionary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1697096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Pregnancy &amp; Lactation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402757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Pediatrics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1528819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Therapeutics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6096727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PPP -3: </a:t>
                      </a: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https://library.bcpharmacists.org/6_Resources/6-2_PPP/5003-PGP-PPP3.pdf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262317035"/>
                  </a:ext>
                </a:extLst>
              </a:tr>
            </a:tbl>
          </a:graphicData>
        </a:graphic>
      </p:graphicFrame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2764691-22B1-4C1B-A334-570A970FE5EE}"/>
              </a:ext>
            </a:extLst>
          </p:cNvPr>
          <p:cNvSpPr txBox="1">
            <a:spLocks/>
          </p:cNvSpPr>
          <p:nvPr/>
        </p:nvSpPr>
        <p:spPr>
          <a:xfrm>
            <a:off x="1597435" y="5604669"/>
            <a:ext cx="9993112" cy="10718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If providing physical copies, ensure references are within the acceptable version 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If providing proof of access to digital references, provide proof of subscription option </a:t>
            </a:r>
            <a:r>
              <a:rPr lang="en-US" sz="2200" b="1" u="sng" dirty="0"/>
              <a:t>or</a:t>
            </a:r>
            <a:r>
              <a:rPr lang="en-US" sz="2200" dirty="0"/>
              <a:t> screenshots showing which references you have access to</a:t>
            </a:r>
          </a:p>
        </p:txBody>
      </p:sp>
    </p:spTree>
    <p:extLst>
      <p:ext uri="{BB962C8B-B14F-4D97-AF65-F5344CB8AC3E}">
        <p14:creationId xmlns:p14="http://schemas.microsoft.com/office/powerpoint/2010/main" val="4895883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209" y="334388"/>
            <a:ext cx="7923086" cy="533400"/>
          </a:xfrm>
        </p:spPr>
        <p:txBody>
          <a:bodyPr>
            <a:normAutofit/>
          </a:bodyPr>
          <a:lstStyle/>
          <a:p>
            <a:r>
              <a:rPr lang="en-US" sz="2900" dirty="0"/>
              <a:t>4i. References - if applicable </a:t>
            </a:r>
            <a:r>
              <a:rPr lang="en-US" sz="2800" b="1" i="1" dirty="0"/>
              <a:t>or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50"/>
                </a:solidFill>
              </a:rPr>
              <a:t>N/A</a:t>
            </a:r>
            <a:endParaRPr lang="en-US" sz="29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6926179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54504" y="1253331"/>
            <a:ext cx="5181600" cy="4351338"/>
          </a:xfrm>
        </p:spPr>
        <p:txBody>
          <a:bodyPr/>
          <a:lstStyle/>
          <a:p>
            <a:pPr marL="0" indent="0" rtl="0" fontAlgn="ctr">
              <a:spcBef>
                <a:spcPts val="200"/>
              </a:spcBef>
              <a:spcAft>
                <a:spcPts val="200"/>
              </a:spcAft>
              <a:buNone/>
            </a:pPr>
            <a:endParaRPr lang="en-US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C0D2FAC-E3E5-409A-837B-F18EE91631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4298396"/>
              </p:ext>
            </p:extLst>
          </p:nvPr>
        </p:nvGraphicFramePr>
        <p:xfrm>
          <a:off x="33005" y="2241265"/>
          <a:ext cx="1576461" cy="23754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6461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217157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Required as applicable: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1042786">
                <a:tc>
                  <a:txBody>
                    <a:bodyPr/>
                    <a:lstStyle/>
                    <a:p>
                      <a:pPr marL="72000" indent="-720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Opioid Agonist Treatment:</a:t>
                      </a:r>
                    </a:p>
                    <a:p>
                      <a:pPr marL="432000" lvl="1" indent="-171450" algn="l" fontAlgn="ctr">
                        <a:buFont typeface="Courier New" panose="02070309020205020404" pitchFamily="49" charset="0"/>
                        <a:buChar char="o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PPP-66</a:t>
                      </a:r>
                    </a:p>
                    <a:p>
                      <a:pPr marL="432000" lvl="1" indent="-171450" algn="l" fontAlgn="ctr">
                        <a:buFont typeface="Courier New" panose="02070309020205020404" pitchFamily="49" charset="0"/>
                        <a:buChar char="o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BCCSU</a:t>
                      </a:r>
                    </a:p>
                    <a:p>
                      <a:pPr marL="432000" lvl="1" indent="-171450" algn="l" fontAlgn="ctr">
                        <a:buFont typeface="Courier New" panose="02070309020205020404" pitchFamily="49" charset="0"/>
                        <a:buChar char="o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CAMH</a:t>
                      </a:r>
                    </a:p>
                    <a:p>
                      <a:pPr marL="432000" lvl="1" indent="-171450" algn="l" fontAlgn="ctr">
                        <a:buFont typeface="Courier New" panose="02070309020205020404" pitchFamily="49" charset="0"/>
                        <a:buChar char="o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Drug Monograph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217157">
                <a:tc>
                  <a:txBody>
                    <a:bodyPr/>
                    <a:lstStyle/>
                    <a:p>
                      <a:pPr marL="72000" indent="-720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Veterinary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217157">
                <a:tc>
                  <a:txBody>
                    <a:bodyPr/>
                    <a:lstStyle/>
                    <a:p>
                      <a:pPr marL="72000" indent="-720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Psychiatric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  <a:tr h="217157">
                <a:tc>
                  <a:txBody>
                    <a:bodyPr/>
                    <a:lstStyle/>
                    <a:p>
                      <a:pPr marL="72000" indent="-720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Geriatric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6307726"/>
                  </a:ext>
                </a:extLst>
              </a:tr>
              <a:tr h="217157">
                <a:tc>
                  <a:txBody>
                    <a:bodyPr/>
                    <a:lstStyle/>
                    <a:p>
                      <a:pPr marL="72000" indent="-720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Compounding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332557045"/>
                  </a:ext>
                </a:extLst>
              </a:tr>
            </a:tbl>
          </a:graphicData>
        </a:graphic>
      </p:graphicFrame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4E9CB10-BC2C-41F5-B8B2-BC3F30F93ADC}"/>
              </a:ext>
            </a:extLst>
          </p:cNvPr>
          <p:cNvSpPr txBox="1">
            <a:spLocks/>
          </p:cNvSpPr>
          <p:nvPr/>
        </p:nvSpPr>
        <p:spPr>
          <a:xfrm>
            <a:off x="1597435" y="5604669"/>
            <a:ext cx="9993112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Can be a hard copy </a:t>
            </a:r>
            <a:r>
              <a:rPr lang="en-US" sz="2000" b="1" u="sng" dirty="0"/>
              <a:t>or</a:t>
            </a:r>
            <a:r>
              <a:rPr lang="en-US" sz="2000" dirty="0"/>
              <a:t> proof of electronic access</a:t>
            </a:r>
            <a:endParaRPr lang="en-CA" sz="2000" dirty="0"/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5728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69" y="352169"/>
            <a:ext cx="10515600" cy="576983"/>
          </a:xfrm>
        </p:spPr>
        <p:txBody>
          <a:bodyPr>
            <a:normAutofit/>
          </a:bodyPr>
          <a:lstStyle/>
          <a:p>
            <a:r>
              <a:rPr lang="en-US" sz="2900" dirty="0"/>
              <a:t>5a. Prescription hardcopy </a:t>
            </a:r>
            <a:endParaRPr lang="en-US" sz="2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4107" y="900678"/>
            <a:ext cx="5181600" cy="4351338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858667" y="911396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76AAC5A4-9915-4591-A5C2-C5315CC600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523414"/>
              </p:ext>
            </p:extLst>
          </p:nvPr>
        </p:nvGraphicFramePr>
        <p:xfrm>
          <a:off x="17392" y="898047"/>
          <a:ext cx="1574800" cy="43513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416933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HPA Bylaws Schedule F Part 1 s.6(4)(a) – (f):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102645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 the time of dispensing, a prescription must include the following additional information: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213757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Address of patient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620108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ID# from practitioner’s regulatory College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  <a:tr h="213757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Prescription number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6307726"/>
                  </a:ext>
                </a:extLst>
              </a:tr>
              <a:tr h="620108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on which prescription was dispensed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332557045"/>
                  </a:ext>
                </a:extLst>
              </a:tr>
              <a:tr h="1026459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Manufacturer’s drug identification number or the brand name of the product dispensed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169709659"/>
                  </a:ext>
                </a:extLst>
              </a:tr>
              <a:tr h="213757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Quantity dispensed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402757907"/>
                  </a:ext>
                </a:extLst>
              </a:tr>
            </a:tbl>
          </a:graphicData>
        </a:graphic>
      </p:graphicFrame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B392EB6-CFFF-4B99-B5C7-FE0DF9635F53}"/>
              </a:ext>
            </a:extLst>
          </p:cNvPr>
          <p:cNvSpPr txBox="1">
            <a:spLocks/>
          </p:cNvSpPr>
          <p:nvPr/>
        </p:nvSpPr>
        <p:spPr>
          <a:xfrm>
            <a:off x="1525336" y="5280490"/>
            <a:ext cx="10666663" cy="15164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the label/paper attached to the original prescription, which contains prescription information generated after transmitting to </a:t>
            </a:r>
            <a:r>
              <a:rPr lang="en-US" sz="2000" dirty="0" err="1"/>
              <a:t>PharmaNet</a:t>
            </a:r>
            <a:r>
              <a:rPr lang="en-US" sz="2000" dirty="0"/>
              <a:t>, </a:t>
            </a:r>
            <a:r>
              <a:rPr lang="en-US" sz="2000" b="1" u="sng" dirty="0"/>
              <a:t>or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or screenshot of electronic hardcopy produced by the pharmacy system (if records are stored electronically)</a:t>
            </a:r>
          </a:p>
        </p:txBody>
      </p:sp>
    </p:spTree>
    <p:extLst>
      <p:ext uri="{BB962C8B-B14F-4D97-AF65-F5344CB8AC3E}">
        <p14:creationId xmlns:p14="http://schemas.microsoft.com/office/powerpoint/2010/main" val="37297281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175" y="311600"/>
            <a:ext cx="10515600" cy="526474"/>
          </a:xfrm>
        </p:spPr>
        <p:txBody>
          <a:bodyPr>
            <a:normAutofit/>
          </a:bodyPr>
          <a:lstStyle/>
          <a:p>
            <a:r>
              <a:rPr lang="en-US" sz="2900" dirty="0"/>
              <a:t>6a. Shredder </a:t>
            </a:r>
            <a:r>
              <a:rPr lang="en-US" sz="2900" u="sng" dirty="0">
                <a:solidFill>
                  <a:srgbClr val="00B050"/>
                </a:solidFill>
              </a:rPr>
              <a:t>or</a:t>
            </a:r>
            <a:r>
              <a:rPr lang="en-US" sz="2900" dirty="0"/>
              <a:t> contract with a document destruction company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72200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6D556D8C-6677-4C76-BA01-F352C6602C47}"/>
              </a:ext>
            </a:extLst>
          </p:cNvPr>
          <p:cNvSpPr txBox="1">
            <a:spLocks/>
          </p:cNvSpPr>
          <p:nvPr/>
        </p:nvSpPr>
        <p:spPr>
          <a:xfrm>
            <a:off x="838200" y="5602920"/>
            <a:ext cx="5368641" cy="11828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Photo(s) of shredding equipment from a distance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700" dirty="0"/>
              <a:t>Photo must provide context of where the equipment is located</a:t>
            </a:r>
            <a:endParaRPr lang="en-CA" sz="17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DF54A26-FCB7-4F86-8024-54B266037FB7}"/>
              </a:ext>
            </a:extLst>
          </p:cNvPr>
          <p:cNvSpPr txBox="1">
            <a:spLocks/>
          </p:cNvSpPr>
          <p:nvPr/>
        </p:nvSpPr>
        <p:spPr>
          <a:xfrm>
            <a:off x="6172200" y="5614952"/>
            <a:ext cx="5368641" cy="118288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Photo(s) of where personal health information is stored before it is destroyed (e.g. a “PHI” bin)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2900" dirty="0"/>
              <a:t>Photo must provide context of where the bin is located</a:t>
            </a:r>
            <a:endParaRPr lang="en-CA" sz="2900" dirty="0"/>
          </a:p>
        </p:txBody>
      </p:sp>
    </p:spTree>
    <p:extLst>
      <p:ext uri="{BB962C8B-B14F-4D97-AF65-F5344CB8AC3E}">
        <p14:creationId xmlns:p14="http://schemas.microsoft.com/office/powerpoint/2010/main" val="24524949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174" y="311600"/>
            <a:ext cx="11493967" cy="526474"/>
          </a:xfrm>
        </p:spPr>
        <p:txBody>
          <a:bodyPr>
            <a:normAutofit/>
          </a:bodyPr>
          <a:lstStyle/>
          <a:p>
            <a:r>
              <a:rPr lang="en-US" sz="2900" dirty="0"/>
              <a:t>6a. Shredder </a:t>
            </a:r>
            <a:r>
              <a:rPr lang="en-US" sz="2900" u="sng" dirty="0">
                <a:solidFill>
                  <a:srgbClr val="00B050"/>
                </a:solidFill>
              </a:rPr>
              <a:t>or</a:t>
            </a:r>
            <a:r>
              <a:rPr lang="en-US" sz="2900" dirty="0"/>
              <a:t> contract with a document destruction company (continued)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72200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2740503-30E8-498B-8E3B-402DBD6A9C03}"/>
              </a:ext>
            </a:extLst>
          </p:cNvPr>
          <p:cNvSpPr txBox="1">
            <a:spLocks/>
          </p:cNvSpPr>
          <p:nvPr/>
        </p:nvSpPr>
        <p:spPr>
          <a:xfrm>
            <a:off x="838198" y="5604668"/>
            <a:ext cx="10691193" cy="772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contract with the document destruction company </a:t>
            </a:r>
            <a:r>
              <a:rPr lang="en-US" sz="2000" b="1" u="sng" dirty="0"/>
              <a:t>or</a:t>
            </a:r>
            <a:r>
              <a:rPr lang="en-US" sz="2000" dirty="0"/>
              <a:t> email pdf document separately </a:t>
            </a:r>
            <a:br>
              <a:rPr lang="en-US" sz="2000" dirty="0"/>
            </a:br>
            <a:r>
              <a:rPr lang="en-US" sz="2000" dirty="0"/>
              <a:t>(if applicable) 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15886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 dirty="0"/>
              <a:t>6b. Offsite storage contract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9" y="5616702"/>
            <a:ext cx="10436752" cy="627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contract with document storage company </a:t>
            </a:r>
            <a:r>
              <a:rPr lang="en-US" sz="2000" b="1" u="sng" dirty="0"/>
              <a:t>or</a:t>
            </a:r>
            <a:r>
              <a:rPr lang="en-US" sz="2000" dirty="0"/>
              <a:t> email pdf document separately </a:t>
            </a:r>
          </a:p>
        </p:txBody>
      </p:sp>
    </p:spTree>
    <p:extLst>
      <p:ext uri="{BB962C8B-B14F-4D97-AF65-F5344CB8AC3E}">
        <p14:creationId xmlns:p14="http://schemas.microsoft.com/office/powerpoint/2010/main" val="12216725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09" y="346653"/>
            <a:ext cx="10515600" cy="466148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7a. Drug receiving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20215274-7273-489E-A8C5-E2331821659F}"/>
              </a:ext>
            </a:extLst>
          </p:cNvPr>
          <p:cNvSpPr txBox="1">
            <a:spLocks/>
          </p:cNvSpPr>
          <p:nvPr/>
        </p:nvSpPr>
        <p:spPr>
          <a:xfrm>
            <a:off x="838198" y="5604669"/>
            <a:ext cx="5181600" cy="1048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where drug orders are delivered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Photo must provide context as to where the drugs are received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846176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258" y="382044"/>
            <a:ext cx="5422231" cy="557741"/>
          </a:xfrm>
        </p:spPr>
        <p:txBody>
          <a:bodyPr>
            <a:normAutofit/>
          </a:bodyPr>
          <a:lstStyle/>
          <a:p>
            <a:r>
              <a:rPr lang="en-US" sz="2900" dirty="0"/>
              <a:t>1b. Hours of operation 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53331"/>
            <a:ext cx="5181600" cy="4351338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2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C2D1674-20FB-4D90-9397-8F1532976E8E}"/>
              </a:ext>
            </a:extLst>
          </p:cNvPr>
          <p:cNvSpPr txBox="1">
            <a:spLocks/>
          </p:cNvSpPr>
          <p:nvPr/>
        </p:nvSpPr>
        <p:spPr>
          <a:xfrm>
            <a:off x="6172202" y="5604669"/>
            <a:ext cx="5181600" cy="74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Photo(s) of signage (from a distance)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Provide context as to where the sign is posted</a:t>
            </a:r>
            <a:endParaRPr lang="en-CA" sz="16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E647F972-6250-44F8-BD52-AE1E985BE38F}"/>
              </a:ext>
            </a:extLst>
          </p:cNvPr>
          <p:cNvSpPr txBox="1">
            <a:spLocks/>
          </p:cNvSpPr>
          <p:nvPr/>
        </p:nvSpPr>
        <p:spPr>
          <a:xfrm>
            <a:off x="838198" y="5604669"/>
            <a:ext cx="5368641" cy="87128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Photo(s) of signage (close up)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2900" dirty="0"/>
              <a:t>Photo must be clear and confirm hours of operation</a:t>
            </a:r>
            <a:endParaRPr lang="en-CA" sz="2900" dirty="0"/>
          </a:p>
        </p:txBody>
      </p:sp>
    </p:spTree>
    <p:extLst>
      <p:ext uri="{BB962C8B-B14F-4D97-AF65-F5344CB8AC3E}">
        <p14:creationId xmlns:p14="http://schemas.microsoft.com/office/powerpoint/2010/main" val="41478914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438" y="364314"/>
            <a:ext cx="10515600" cy="512330"/>
          </a:xfrm>
        </p:spPr>
        <p:txBody>
          <a:bodyPr>
            <a:normAutofit/>
          </a:bodyPr>
          <a:lstStyle/>
          <a:p>
            <a:r>
              <a:rPr lang="en-US" sz="2900" dirty="0"/>
              <a:t>7b. Storage area for non-usable and expired drugs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47AA963D-9E32-443C-B65C-AA3114E22E93}"/>
              </a:ext>
            </a:extLst>
          </p:cNvPr>
          <p:cNvSpPr txBox="1">
            <a:spLocks/>
          </p:cNvSpPr>
          <p:nvPr/>
        </p:nvSpPr>
        <p:spPr>
          <a:xfrm>
            <a:off x="744679" y="5629936"/>
            <a:ext cx="10609121" cy="512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where non-usable and expired drugs will be stored, taken from a distance </a:t>
            </a:r>
          </a:p>
        </p:txBody>
      </p:sp>
    </p:spTree>
    <p:extLst>
      <p:ext uri="{BB962C8B-B14F-4D97-AF65-F5344CB8AC3E}">
        <p14:creationId xmlns:p14="http://schemas.microsoft.com/office/powerpoint/2010/main" val="35481977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860" y="307700"/>
            <a:ext cx="11127428" cy="465321"/>
          </a:xfrm>
        </p:spPr>
        <p:txBody>
          <a:bodyPr>
            <a:noAutofit/>
          </a:bodyPr>
          <a:lstStyle/>
          <a:p>
            <a:r>
              <a:rPr lang="en-US" sz="2900" dirty="0"/>
              <a:t>8a. Prescription product label </a:t>
            </a:r>
            <a:endParaRPr lang="en-US" sz="2900" b="1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030890" y="1266083"/>
            <a:ext cx="5570310" cy="43481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27DCFBDA-2E8F-44D2-922E-3EC200D275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1485948"/>
              </p:ext>
            </p:extLst>
          </p:nvPr>
        </p:nvGraphicFramePr>
        <p:xfrm>
          <a:off x="895857" y="1457986"/>
          <a:ext cx="2912553" cy="3964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2553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115068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sng" strike="noStrike" dirty="0">
                          <a:effectLst/>
                        </a:rPr>
                        <a:t>HPA Bylaws Schedule F Part 1 s.9(2)</a:t>
                      </a:r>
                      <a:endParaRPr lang="en-CA" sz="1200" b="1" i="0" u="sng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CA" sz="1200" b="1" u="none" strike="noStrike" dirty="0">
                          <a:effectLst/>
                        </a:rPr>
                        <a:t>The label for all prescription drugs must include: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28144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Name, address, and telephone number of the pharmacy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Prescription number and dispensing date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Full name of the patient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6307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 of the practitioner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3325570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Quantity and strength of the drug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1697096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Practitioner’s directions for use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4027579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 other information required by good pharmacy practice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1528819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CA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HPA Bylaws Schedule F Part 1 s.9(3)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609672732"/>
                  </a:ext>
                </a:extLst>
              </a:tr>
              <a:tr h="177983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a </a:t>
                      </a:r>
                      <a:r>
                        <a:rPr lang="en-CA" sz="1200" b="1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single-entity</a:t>
                      </a:r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product, the label must include: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262317035"/>
                  </a:ext>
                </a:extLst>
              </a:tr>
              <a:tr h="177983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Generic name, and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18546735"/>
                  </a:ext>
                </a:extLst>
              </a:tr>
              <a:tr h="177983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 least one of: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brand name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manufacturer’s name, or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drug identification number (DIN). 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052701112"/>
                  </a:ext>
                </a:extLst>
              </a:tr>
            </a:tbl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9895D7F7-EDB8-4432-A97D-54A19022088D}"/>
              </a:ext>
            </a:extLst>
          </p:cNvPr>
          <p:cNvSpPr txBox="1">
            <a:spLocks/>
          </p:cNvSpPr>
          <p:nvPr/>
        </p:nvSpPr>
        <p:spPr>
          <a:xfrm>
            <a:off x="490337" y="764421"/>
            <a:ext cx="8838873" cy="4653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1. Single-entity brand name product (e.g. only one active ingredient)</a:t>
            </a:r>
            <a:endParaRPr lang="en-US" sz="2400" b="1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18A20DA9-080D-4C14-98C3-6C65955B900F}"/>
              </a:ext>
            </a:extLst>
          </p:cNvPr>
          <p:cNvSpPr txBox="1">
            <a:spLocks/>
          </p:cNvSpPr>
          <p:nvPr/>
        </p:nvSpPr>
        <p:spPr>
          <a:xfrm>
            <a:off x="4039262" y="5638505"/>
            <a:ext cx="5754444" cy="12435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Photo(s) of what information is included on the label of the single entity product 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700" dirty="0"/>
              <a:t>You may run a dummy prescription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700" dirty="0"/>
              <a:t>Must be generated on site at the pharmacy </a:t>
            </a:r>
            <a:endParaRPr lang="en-CA" sz="1700" dirty="0"/>
          </a:p>
        </p:txBody>
      </p:sp>
    </p:spTree>
    <p:extLst>
      <p:ext uri="{BB962C8B-B14F-4D97-AF65-F5344CB8AC3E}">
        <p14:creationId xmlns:p14="http://schemas.microsoft.com/office/powerpoint/2010/main" val="34322099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860" y="307700"/>
            <a:ext cx="11127428" cy="465321"/>
          </a:xfrm>
        </p:spPr>
        <p:txBody>
          <a:bodyPr>
            <a:noAutofit/>
          </a:bodyPr>
          <a:lstStyle/>
          <a:p>
            <a:r>
              <a:rPr lang="en-US" sz="2900" dirty="0"/>
              <a:t>8a. Prescription product label </a:t>
            </a:r>
            <a:endParaRPr lang="en-US" sz="2900" b="1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007877" y="1273861"/>
            <a:ext cx="5569261" cy="43481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27DCFBDA-2E8F-44D2-922E-3EC200D275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0203959"/>
              </p:ext>
            </p:extLst>
          </p:nvPr>
        </p:nvGraphicFramePr>
        <p:xfrm>
          <a:off x="860656" y="1538287"/>
          <a:ext cx="2912553" cy="3781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2553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115068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sng" strike="noStrike" dirty="0">
                          <a:effectLst/>
                        </a:rPr>
                        <a:t>HPA Bylaws Schedule F Part 1 s.9(2)</a:t>
                      </a:r>
                      <a:endParaRPr lang="en-CA" sz="1200" b="1" i="0" u="sng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CA" sz="1200" b="1" u="none" strike="noStrike" dirty="0">
                          <a:effectLst/>
                        </a:rPr>
                        <a:t>The label for all prescription drugs must include: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28144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Name, address, and telephone number of the pharmacy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Prescription number and dispensing date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Full name of the patient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63077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 of the practitioner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3325570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Quantity and strength of the drug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1697096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Practitioner’s directions for use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402757907"/>
                  </a:ext>
                </a:extLst>
              </a:tr>
              <a:tr h="270913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 other information required by good pharmacy practice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152881953"/>
                  </a:ext>
                </a:extLst>
              </a:tr>
              <a:tr h="177983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CA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HPA Bylaws Schedule F Part 1 s.9(4)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255483574"/>
                  </a:ext>
                </a:extLst>
              </a:tr>
              <a:tr h="2260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a </a:t>
                      </a:r>
                      <a:r>
                        <a:rPr lang="en-CA" sz="1200" b="1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multiple-entity</a:t>
                      </a:r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product, the label must include: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16242578"/>
                  </a:ext>
                </a:extLst>
              </a:tr>
              <a:tr h="177983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brand name, or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7933252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active ingredients and at least one of:</a:t>
                      </a:r>
                    </a:p>
                    <a:p>
                      <a:pPr marL="628650" marR="0" lvl="1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manufacturer’s name, or</a:t>
                      </a:r>
                    </a:p>
                    <a:p>
                      <a:pPr marL="628650" marR="0" lvl="1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drug identification number (DIN).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089700397"/>
                  </a:ext>
                </a:extLst>
              </a:tr>
            </a:tbl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9895D7F7-EDB8-4432-A97D-54A19022088D}"/>
              </a:ext>
            </a:extLst>
          </p:cNvPr>
          <p:cNvSpPr txBox="1">
            <a:spLocks/>
          </p:cNvSpPr>
          <p:nvPr/>
        </p:nvSpPr>
        <p:spPr>
          <a:xfrm>
            <a:off x="444869" y="775705"/>
            <a:ext cx="10142398" cy="4653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2. Multiple-entity brand name product (e.g. more than one active ingredient)</a:t>
            </a:r>
            <a:endParaRPr lang="en-US" sz="2400" b="1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18A20DA9-080D-4C14-98C3-6C65955B900F}"/>
              </a:ext>
            </a:extLst>
          </p:cNvPr>
          <p:cNvSpPr txBox="1">
            <a:spLocks/>
          </p:cNvSpPr>
          <p:nvPr/>
        </p:nvSpPr>
        <p:spPr>
          <a:xfrm>
            <a:off x="3959750" y="5609942"/>
            <a:ext cx="5617388" cy="12480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Photo(s) of what information is included on the label of the multiple entity product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700" dirty="0"/>
              <a:t>You may run a dummy prescription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700" dirty="0"/>
              <a:t>Must be generated on site at the pharmacy </a:t>
            </a:r>
            <a:endParaRPr lang="en-CA" sz="1700" dirty="0"/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3279748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613" y="245534"/>
            <a:ext cx="6894986" cy="541867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8b. Filling supplies</a:t>
            </a:r>
            <a:r>
              <a:rPr lang="en-US" dirty="0"/>
              <a:t> </a:t>
            </a:r>
            <a:r>
              <a:rPr lang="en-CA" sz="1800" b="1" dirty="0"/>
              <a:t>(e.g. vials and bottles including caps)</a:t>
            </a:r>
            <a:endParaRPr lang="en-US" sz="18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027055" y="888854"/>
            <a:ext cx="771035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784882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6108032" y="1253331"/>
            <a:ext cx="5181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EDC9811-5FDB-4684-AD5E-A9ED5F1F258D}"/>
              </a:ext>
            </a:extLst>
          </p:cNvPr>
          <p:cNvSpPr txBox="1">
            <a:spLocks/>
          </p:cNvSpPr>
          <p:nvPr/>
        </p:nvSpPr>
        <p:spPr>
          <a:xfrm>
            <a:off x="679329" y="5634373"/>
            <a:ext cx="5368641" cy="871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filling supplies </a:t>
            </a:r>
          </a:p>
        </p:txBody>
      </p:sp>
    </p:spTree>
    <p:extLst>
      <p:ext uri="{BB962C8B-B14F-4D97-AF65-F5344CB8AC3E}">
        <p14:creationId xmlns:p14="http://schemas.microsoft.com/office/powerpoint/2010/main" val="16627939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38" y="304521"/>
            <a:ext cx="9349834" cy="440267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9a. Staff identification </a:t>
            </a:r>
            <a:r>
              <a:rPr lang="en-US" sz="1800" b="1" dirty="0"/>
              <a:t>(e.g. name tag/badge)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302518" y="1258971"/>
            <a:ext cx="5181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561695" y="1238923"/>
            <a:ext cx="5181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0E5A1B47-68B2-4D30-8C01-2BADF3CC377F}"/>
              </a:ext>
            </a:extLst>
          </p:cNvPr>
          <p:cNvSpPr txBox="1">
            <a:spLocks/>
          </p:cNvSpPr>
          <p:nvPr/>
        </p:nvSpPr>
        <p:spPr>
          <a:xfrm>
            <a:off x="675774" y="5574213"/>
            <a:ext cx="10808343" cy="1223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showing what information is included for each type of staff personnel (pharmacist, pharmacy technician, pharmacy assistant)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Submit 1 photo per name tag, 1 photo for each type of staff personnel, or all name tags in 1 photo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39996201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38" y="304521"/>
            <a:ext cx="9349834" cy="440267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9b. Policy and </a:t>
            </a:r>
            <a:r>
              <a:rPr lang="en-US" sz="3200"/>
              <a:t>Procedure Manual </a:t>
            </a:r>
            <a:r>
              <a:rPr lang="en-US" sz="3200" dirty="0"/>
              <a:t>– all pages </a:t>
            </a:r>
            <a:r>
              <a:rPr lang="en-US" sz="1800" b="1" dirty="0"/>
              <a:t>(or email PDF separately)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5030355" y="1036793"/>
            <a:ext cx="5942445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0E5A1B47-68B2-4D30-8C01-2BADF3CC377F}"/>
              </a:ext>
            </a:extLst>
          </p:cNvPr>
          <p:cNvSpPr txBox="1">
            <a:spLocks/>
          </p:cNvSpPr>
          <p:nvPr/>
        </p:nvSpPr>
        <p:spPr>
          <a:xfrm>
            <a:off x="4925416" y="5416068"/>
            <a:ext cx="6382421" cy="144193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Photo(s) showing what written policies and procedures are in place for the specified topics (see chart on left)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2900" dirty="0"/>
              <a:t>Submit at least 1 photo for each topic (photo of cover page not acceptable) </a:t>
            </a:r>
            <a:r>
              <a:rPr lang="en-US" sz="2900" b="1" u="sng" dirty="0"/>
              <a:t>or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2900" dirty="0"/>
              <a:t>Email the pdf of the full manual separately</a:t>
            </a:r>
            <a:endParaRPr lang="en-CA" sz="2900" dirty="0"/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0D367926-0AA1-4BBF-A438-C768ABEFAC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928448"/>
              </p:ext>
            </p:extLst>
          </p:nvPr>
        </p:nvGraphicFramePr>
        <p:xfrm>
          <a:off x="884163" y="1036793"/>
          <a:ext cx="3576309" cy="5387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76309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564510">
                <a:tc>
                  <a:txBody>
                    <a:bodyPr/>
                    <a:lstStyle/>
                    <a:p>
                      <a:pPr algn="l" fontAlgn="ctr"/>
                      <a:r>
                        <a:rPr lang="en-CA" sz="1150" b="1" u="sng" strike="noStrike" dirty="0">
                          <a:effectLst/>
                        </a:rPr>
                        <a:t>Required Policy and Procedure Topics </a:t>
                      </a:r>
                    </a:p>
                    <a:p>
                      <a:pPr algn="l" fontAlgn="ctr"/>
                      <a:r>
                        <a:rPr lang="en-CA" sz="1150" b="1" u="sng" strike="noStrike" dirty="0">
                          <a:effectLst/>
                        </a:rPr>
                        <a:t>(See Appendix B for full references and requirements)</a:t>
                      </a:r>
                      <a:endParaRPr lang="en-CA" sz="1150" b="1" i="0" u="sng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177808">
                <a:tc>
                  <a:txBody>
                    <a:bodyPr/>
                    <a:lstStyle/>
                    <a:p>
                      <a:pPr marL="0" indent="0" algn="l" fontAlgn="ctr">
                        <a:buFont typeface="+mj-lt"/>
                        <a:buNone/>
                      </a:pPr>
                      <a:r>
                        <a:rPr lang="en-CA" sz="1150" b="0" u="none" strike="noStrike" dirty="0">
                          <a:effectLst/>
                        </a:rPr>
                        <a:t>1.  Duties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189752">
                <a:tc>
                  <a:txBody>
                    <a:bodyPr/>
                    <a:lstStyle/>
                    <a:p>
                      <a:pPr marL="0" indent="0" algn="l" fontAlgn="ctr">
                        <a:buFont typeface="+mj-lt"/>
                        <a:buNone/>
                      </a:pPr>
                      <a:r>
                        <a:rPr lang="en-CA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 Inventory management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177808">
                <a:tc>
                  <a:txBody>
                    <a:bodyPr/>
                    <a:lstStyle/>
                    <a:p>
                      <a:pPr marL="0" indent="0" algn="l" fontAlgn="ctr">
                        <a:buFont typeface="+mj-lt"/>
                        <a:buNone/>
                      </a:pPr>
                      <a:r>
                        <a:rPr lang="en-CA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 Product selection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  <a:tr h="177808">
                <a:tc>
                  <a:txBody>
                    <a:bodyPr/>
                    <a:lstStyle/>
                    <a:p>
                      <a:pPr marL="0" indent="0" algn="l" fontAlgn="ctr">
                        <a:buFont typeface="+mj-lt"/>
                        <a:buNone/>
                      </a:pPr>
                      <a:r>
                        <a:rPr lang="en-CA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 Destruction – drugs &amp; devices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6307726"/>
                  </a:ext>
                </a:extLst>
              </a:tr>
              <a:tr h="1021019">
                <a:tc>
                  <a:txBody>
                    <a:bodyPr/>
                    <a:lstStyle/>
                    <a:p>
                      <a:pPr marL="228600" indent="-228600" algn="l" fontAlgn="ctr">
                        <a:buFont typeface="Arial" panose="020B0604020202020204" pitchFamily="34" charset="0"/>
                        <a:buAutoNum type="arabicPeriod" startAt="5"/>
                      </a:pPr>
                      <a:r>
                        <a:rPr lang="en-CA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Security</a:t>
                      </a:r>
                    </a:p>
                    <a:p>
                      <a:pPr marL="685800" lvl="1" indent="-228600" algn="l" fontAlgn="ctr">
                        <a:buFont typeface="+mj-lt"/>
                        <a:buAutoNum type="alphaLcPeriod"/>
                      </a:pPr>
                      <a:r>
                        <a:rPr lang="en-CA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</a:t>
                      </a:r>
                    </a:p>
                    <a:p>
                      <a:pPr marL="685800" lvl="1" indent="-228600" algn="l" fontAlgn="ctr">
                        <a:buFont typeface="+mj-lt"/>
                        <a:buAutoNum type="alphaLcPeriod"/>
                      </a:pPr>
                      <a:r>
                        <a:rPr lang="en-CA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Equipment</a:t>
                      </a:r>
                    </a:p>
                    <a:p>
                      <a:pPr marL="685800" lvl="1" indent="-228600" algn="l" fontAlgn="ctr">
                        <a:buFont typeface="+mj-lt"/>
                        <a:buAutoNum type="alphaLcPeriod"/>
                      </a:pPr>
                      <a:r>
                        <a:rPr lang="en-CA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Emergency response</a:t>
                      </a:r>
                    </a:p>
                    <a:p>
                      <a:pPr marL="685800" lvl="1" indent="-228600" algn="l" fontAlgn="ctr">
                        <a:buFont typeface="+mj-lt"/>
                        <a:buAutoNum type="alphaLcPeriod"/>
                      </a:pPr>
                      <a:r>
                        <a:rPr lang="en-CA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Incident review</a:t>
                      </a:r>
                    </a:p>
                    <a:p>
                      <a:pPr marL="685800" lvl="1" indent="-228600" algn="l" fontAlgn="ctr">
                        <a:buFont typeface="+mj-lt"/>
                        <a:buAutoNum type="alphaLcPeriod"/>
                      </a:pPr>
                      <a:r>
                        <a:rPr lang="en-CA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Security evaluation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332557045"/>
                  </a:ext>
                </a:extLst>
              </a:tr>
              <a:tr h="852377">
                <a:tc>
                  <a:txBody>
                    <a:bodyPr/>
                    <a:lstStyle/>
                    <a:p>
                      <a:pPr marL="228600" indent="-228600" algn="l" fontAlgn="ctr">
                        <a:buFont typeface="Arial" panose="020B0604020202020204" pitchFamily="34" charset="0"/>
                        <a:buAutoNum type="arabicPeriod" startAt="6"/>
                      </a:pPr>
                      <a:r>
                        <a:rPr lang="en-CA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 chain management</a:t>
                      </a:r>
                    </a:p>
                    <a:p>
                      <a:pPr marL="685800" lvl="1" indent="-228600" algn="l" fontAlgn="ctr">
                        <a:buFont typeface="+mj-lt"/>
                        <a:buAutoNum type="alphaLcPeriod"/>
                      </a:pPr>
                      <a:r>
                        <a:rPr lang="en-CA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Processes</a:t>
                      </a:r>
                    </a:p>
                    <a:p>
                      <a:pPr marL="685800" lvl="1" indent="-228600" algn="l" fontAlgn="ctr">
                        <a:buFont typeface="+mj-lt"/>
                        <a:buAutoNum type="alphaLcPeriod"/>
                      </a:pPr>
                      <a:r>
                        <a:rPr lang="en-CA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 recording</a:t>
                      </a:r>
                    </a:p>
                    <a:p>
                      <a:pPr marL="685800" lvl="1" indent="-228600" algn="l" fontAlgn="ctr">
                        <a:buFont typeface="+mj-lt"/>
                        <a:buAutoNum type="alphaLcPeriod"/>
                      </a:pPr>
                      <a:r>
                        <a:rPr lang="en-CA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 excursion procedure</a:t>
                      </a:r>
                    </a:p>
                    <a:p>
                      <a:pPr marL="685800" lvl="1" indent="-228600" algn="l" fontAlgn="ctr">
                        <a:buFont typeface="+mj-lt"/>
                        <a:buAutoNum type="alphaLcPeriod"/>
                      </a:pPr>
                      <a:r>
                        <a:rPr lang="en-CA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Maintenance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169709659"/>
                  </a:ext>
                </a:extLst>
              </a:tr>
              <a:tr h="1526946">
                <a:tc>
                  <a:txBody>
                    <a:bodyPr/>
                    <a:lstStyle/>
                    <a:p>
                      <a:pPr marL="228600" indent="-228600" algn="l" fontAlgn="ctr">
                        <a:buFont typeface="Arial" panose="020B0604020202020204" pitchFamily="34" charset="0"/>
                        <a:buAutoNum type="arabicPeriod" startAt="7"/>
                      </a:pPr>
                      <a:r>
                        <a:rPr lang="en-CA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Records filing:</a:t>
                      </a:r>
                    </a:p>
                    <a:p>
                      <a:pPr marL="685800" lvl="1" indent="-228600" algn="l" fontAlgn="ctr">
                        <a:buFont typeface="+mj-lt"/>
                        <a:buAutoNum type="alphaLcPeriod"/>
                      </a:pPr>
                      <a:r>
                        <a:rPr lang="en-CA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Describe records filing system, format, method, and system for storing records</a:t>
                      </a:r>
                    </a:p>
                    <a:p>
                      <a:pPr marL="685800" lvl="1" indent="-228600" algn="l" fontAlgn="ctr">
                        <a:buFont typeface="+mj-lt"/>
                        <a:buAutoNum type="alphaLcPeriod"/>
                      </a:pPr>
                      <a:r>
                        <a:rPr lang="en-CA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Electronic records description</a:t>
                      </a:r>
                    </a:p>
                    <a:p>
                      <a:pPr marL="1200150" lvl="2" indent="-285750" algn="l" fontAlgn="ctr">
                        <a:buFont typeface="+mj-lt"/>
                        <a:buAutoNum type="romanLcPeriod"/>
                      </a:pPr>
                      <a:r>
                        <a:rPr lang="en-CA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 for preservation</a:t>
                      </a:r>
                    </a:p>
                    <a:p>
                      <a:pPr marL="1200150" lvl="2" indent="-285750" algn="l" fontAlgn="ctr">
                        <a:buFont typeface="+mj-lt"/>
                        <a:buAutoNum type="romanLcPeriod"/>
                      </a:pPr>
                      <a:r>
                        <a:rPr lang="en-CA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Storage (i.e. stored in location resistant to environmental perils, secure from unauthorized access)</a:t>
                      </a:r>
                    </a:p>
                    <a:p>
                      <a:pPr marL="1200150" lvl="2" indent="-285750" algn="l" fontAlgn="ctr">
                        <a:buFont typeface="+mj-lt"/>
                        <a:buAutoNum type="romanLcPeriod"/>
                      </a:pPr>
                      <a:r>
                        <a:rPr lang="en-CA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Backup of records (daily back up)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402757907"/>
                  </a:ext>
                </a:extLst>
              </a:tr>
              <a:tr h="346450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CA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  Quality management – comply with all legislation, monitor compliance, error/incident reporting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152881953"/>
                  </a:ext>
                </a:extLst>
              </a:tr>
              <a:tr h="177808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CA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 Privacy Breach P &amp; P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609672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029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 dirty="0"/>
              <a:t>C1a. Anteroom (non-hazardous only): functional parameters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8" y="5616702"/>
            <a:ext cx="10995735" cy="6276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9870" indent="-22987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+mn-lt"/>
                <a:cs typeface="+mn-lt"/>
              </a:rPr>
              <a:t>Provide photo(s) of the anteroom for non-hazardous sterile compounding </a:t>
            </a:r>
            <a:r>
              <a:rPr lang="en-US" sz="2000" b="1" dirty="0">
                <a:ea typeface="+mn-lt"/>
                <a:cs typeface="+mn-lt"/>
              </a:rPr>
              <a:t>and</a:t>
            </a:r>
            <a:r>
              <a:rPr lang="en-US" sz="2000" dirty="0">
                <a:ea typeface="+mn-lt"/>
                <a:cs typeface="+mn-lt"/>
              </a:rPr>
              <a:t> email a pdf copy of the testing and certification report(s) to show that the room meets the functional parameters required.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056558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 dirty="0"/>
              <a:t>C1a. Anteroom (hazardous only): functional parameters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8" y="5616702"/>
            <a:ext cx="11057879" cy="92235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9870" indent="-229870">
              <a:lnSpc>
                <a:spcPct val="110000"/>
              </a:lnSpc>
              <a:buFont typeface="Arial,Sans-Serif" panose="020B0604020202020204" pitchFamily="34" charset="0"/>
              <a:buChar char="•"/>
            </a:pPr>
            <a:r>
              <a:rPr lang="en-US" sz="4200" dirty="0"/>
              <a:t>Provide photo(s) of the anteroom for hazardous sterile compounding </a:t>
            </a:r>
            <a:r>
              <a:rPr lang="en-US" sz="4200" b="1" dirty="0"/>
              <a:t>and</a:t>
            </a:r>
            <a:r>
              <a:rPr lang="en-US" sz="4200" dirty="0"/>
              <a:t> email a pdf copy of the testing and certification report(s) to show that the room meets the functional parameters required. </a:t>
            </a:r>
            <a:endParaRPr lang="en-US" sz="4200" dirty="0">
              <a:ea typeface="+mn-lt"/>
              <a:cs typeface="+mn-lt"/>
            </a:endParaRPr>
          </a:p>
          <a:p>
            <a:pPr marL="229870" indent="-22987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652096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 dirty="0"/>
              <a:t>C1a. Anteroom (shared): functional parameters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8" y="5616702"/>
            <a:ext cx="11075635" cy="83736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9870" indent="-229870">
              <a:lnSpc>
                <a:spcPct val="110000"/>
              </a:lnSpc>
              <a:buFont typeface="Arial,Sans-Serif" panose="020B0604020202020204" pitchFamily="34" charset="0"/>
              <a:buChar char="•"/>
            </a:pPr>
            <a:r>
              <a:rPr lang="en-US" sz="2900" dirty="0"/>
              <a:t>Provide photo(s) of the shared anteroom for non-hazardous and hazardous sterile compounding </a:t>
            </a:r>
            <a:r>
              <a:rPr lang="en-US" sz="2900" b="1" dirty="0"/>
              <a:t>and</a:t>
            </a:r>
            <a:r>
              <a:rPr lang="en-US" sz="2900" dirty="0"/>
              <a:t> email a pdf copy of the testing and certification report(s) to show that the room meets the functional parameters required. </a:t>
            </a:r>
            <a:endParaRPr lang="en-US" sz="2900" dirty="0">
              <a:ea typeface="+mn-lt"/>
              <a:cs typeface="+mn-lt"/>
            </a:endParaRPr>
          </a:p>
          <a:p>
            <a:pPr marL="229870" indent="-22987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195816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 dirty="0"/>
              <a:t>C1b. Room temperature control/monitoring device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28CD9D8-BDE2-A2B0-621D-A58C1B40A631}"/>
              </a:ext>
            </a:extLst>
          </p:cNvPr>
          <p:cNvSpPr txBox="1">
            <a:spLocks/>
          </p:cNvSpPr>
          <p:nvPr/>
        </p:nvSpPr>
        <p:spPr>
          <a:xfrm>
            <a:off x="838199" y="5616702"/>
            <a:ext cx="10436752" cy="837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room temperature control and/or monitoring device</a:t>
            </a:r>
            <a:endParaRPr lang="en-US" sz="1600" dirty="0"/>
          </a:p>
          <a:p>
            <a:pPr marL="916200" lvl="1" indent="-230400">
              <a:lnSpc>
                <a:spcPct val="110000"/>
              </a:lnSpc>
            </a:pPr>
            <a:r>
              <a:rPr lang="en-US" sz="1600" dirty="0"/>
              <a:t>Photo must provide context showing where it is located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98016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73154" y="214752"/>
            <a:ext cx="10705432" cy="785897"/>
          </a:xfrm>
        </p:spPr>
        <p:txBody>
          <a:bodyPr>
            <a:normAutofit/>
          </a:bodyPr>
          <a:lstStyle/>
          <a:p>
            <a:r>
              <a:rPr lang="en-US" sz="2900" dirty="0"/>
              <a:t>1c. Professional Products Area for Schedule 3 drugs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88B6790-0A13-4716-AF1F-927EDDA1B369}"/>
              </a:ext>
            </a:extLst>
          </p:cNvPr>
          <p:cNvSpPr txBox="1">
            <a:spLocks/>
          </p:cNvSpPr>
          <p:nvPr/>
        </p:nvSpPr>
        <p:spPr>
          <a:xfrm>
            <a:off x="6172202" y="5604669"/>
            <a:ext cx="5181600" cy="74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Photo(s) from another angle</a:t>
            </a:r>
            <a:endParaRPr lang="en-CA" sz="1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A74E337-F2DB-419E-95F1-5C38ACB2E7AC}"/>
              </a:ext>
            </a:extLst>
          </p:cNvPr>
          <p:cNvSpPr txBox="1">
            <a:spLocks/>
          </p:cNvSpPr>
          <p:nvPr/>
        </p:nvSpPr>
        <p:spPr>
          <a:xfrm>
            <a:off x="838201" y="5604669"/>
            <a:ext cx="5181600" cy="74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Photo(s) showing where Schedule 3 drugs are stored</a:t>
            </a:r>
          </a:p>
        </p:txBody>
      </p:sp>
    </p:spTree>
    <p:extLst>
      <p:ext uri="{BB962C8B-B14F-4D97-AF65-F5344CB8AC3E}">
        <p14:creationId xmlns:p14="http://schemas.microsoft.com/office/powerpoint/2010/main" val="363040177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 dirty="0"/>
              <a:t>C1c. Demarcation line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9" y="5616702"/>
            <a:ext cx="10436752" cy="730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Photo(s) of each demarcation line taken from a distance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700" dirty="0"/>
              <a:t>Photo must provide context showing where each demarcation line is located</a:t>
            </a:r>
            <a:endParaRPr lang="en-CA" sz="1700" dirty="0"/>
          </a:p>
        </p:txBody>
      </p:sp>
    </p:spTree>
    <p:extLst>
      <p:ext uri="{BB962C8B-B14F-4D97-AF65-F5344CB8AC3E}">
        <p14:creationId xmlns:p14="http://schemas.microsoft.com/office/powerpoint/2010/main" val="4540619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C2a. Anteroom equipment &amp; supplies: gowning &amp; garbing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DAE8018-E04F-4A92-A476-5914AAE91D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578193"/>
              </p:ext>
            </p:extLst>
          </p:nvPr>
        </p:nvGraphicFramePr>
        <p:xfrm>
          <a:off x="24064" y="2637446"/>
          <a:ext cx="1574800" cy="3056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20291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Required equipment: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87520">
                <a:tc>
                  <a:txBody>
                    <a:bodyPr/>
                    <a:lstStyle/>
                    <a:p>
                      <a:pPr lvl="0"/>
                      <a:r>
                        <a:rPr lang="en-CA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Personal Protective Equipment (PPE)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shoe covers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hair covers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beard covers (if applicable)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surgical masks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non-shedding protective gowns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non-powdered sterile gloves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dedicated apparel (e.g. </a:t>
                      </a:r>
                      <a:r>
                        <a:rPr lang="en-CA" sz="1050" b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Uniform/clean room scrubs</a:t>
                      </a:r>
                      <a:r>
                        <a:rPr lang="en-CA" sz="105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 </a:t>
                      </a:r>
                      <a:r>
                        <a:rPr lang="en-US" sz="105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39577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Mirror, or other means to verify garbing</a:t>
                      </a:r>
                      <a:r>
                        <a:rPr lang="en-CA" sz="1200" b="0" dirty="0">
                          <a:effectLst/>
                        </a:rPr>
                        <a:t> 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</a:tbl>
          </a:graphicData>
        </a:graphic>
      </p:graphicFrame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0220993-F5A2-7DAD-609D-EF1548B0789E}"/>
              </a:ext>
            </a:extLst>
          </p:cNvPr>
          <p:cNvSpPr txBox="1">
            <a:spLocks/>
          </p:cNvSpPr>
          <p:nvPr/>
        </p:nvSpPr>
        <p:spPr>
          <a:xfrm>
            <a:off x="1515969" y="566562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equipment and supplies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 dirty="0"/>
              <a:t>May be taken together or in separate photos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314957082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C2b. Anteroom equipment &amp; supplies: hand hygiene/cleansing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DAE8018-E04F-4A92-A476-5914AAE91D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0503450"/>
              </p:ext>
            </p:extLst>
          </p:nvPr>
        </p:nvGraphicFramePr>
        <p:xfrm>
          <a:off x="17418" y="2114932"/>
          <a:ext cx="1574800" cy="2955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20291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Required equipment: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20291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Hands-free sink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Soap dispenser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Nail picks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Alcohol-based hand rub (ABHR)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Hand-drying system:  ☐ Lint free towels in a dispenser OR ☐ air hand dryer designed for use in controlled areas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Clock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Eyewash station (in/nearby anteroom)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</a:tbl>
          </a:graphicData>
        </a:graphic>
      </p:graphicFrame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BE14684-DD62-F223-CC1D-BDE0610C9FA6}"/>
              </a:ext>
            </a:extLst>
          </p:cNvPr>
          <p:cNvSpPr txBox="1">
            <a:spLocks/>
          </p:cNvSpPr>
          <p:nvPr/>
        </p:nvSpPr>
        <p:spPr>
          <a:xfrm>
            <a:off x="1515969" y="566562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equipment and supplies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 dirty="0"/>
              <a:t>May be taken together or in separate photos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403746496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C2b. Anteroom equipment &amp; supplies: cleaning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DAE8018-E04F-4A92-A476-5914AAE91D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085849"/>
              </p:ext>
            </p:extLst>
          </p:nvPr>
        </p:nvGraphicFramePr>
        <p:xfrm>
          <a:off x="24064" y="2637446"/>
          <a:ext cx="1574800" cy="2772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20291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Required equipment: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20291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Cleaning equipment and supplies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Disinfectant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Germicidal detergent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Sterile disinfectant (70% isopropyl alcohol), AND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Sporicidal agent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Waste container and plastic bags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 Safety Data Sheets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</a:tbl>
          </a:graphicData>
        </a:graphic>
      </p:graphicFrame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A571712C-1A3F-297D-4E97-BBBE95D3F887}"/>
              </a:ext>
            </a:extLst>
          </p:cNvPr>
          <p:cNvSpPr txBox="1">
            <a:spLocks/>
          </p:cNvSpPr>
          <p:nvPr/>
        </p:nvSpPr>
        <p:spPr>
          <a:xfrm>
            <a:off x="1515969" y="566562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equipment and supplies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 dirty="0"/>
              <a:t>May be taken together or in separate photos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68591298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C2d. Anteroom equipment &amp; supplies:</a:t>
            </a:r>
            <a:r>
              <a:rPr lang="en-US" sz="2800" dirty="0"/>
              <a:t> c</a:t>
            </a:r>
            <a:r>
              <a:rPr lang="en-US" sz="2900" dirty="0"/>
              <a:t>old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089F8F-A1F8-4A9A-9225-382A498DF919}"/>
              </a:ext>
            </a:extLst>
          </p:cNvPr>
          <p:cNvSpPr txBox="1">
            <a:spLocks/>
          </p:cNvSpPr>
          <p:nvPr/>
        </p:nvSpPr>
        <p:spPr>
          <a:xfrm>
            <a:off x="1560101" y="5604668"/>
            <a:ext cx="5257802" cy="11689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Photo(s) of refrigerator (and freezer) taken from a distance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700" dirty="0"/>
              <a:t>Photo must provide context showing where the fridge is located in the anteroom</a:t>
            </a:r>
            <a:endParaRPr lang="en-CA" sz="17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509C958-9BD8-4BDC-AE09-0FCFA6EEE7BF}"/>
              </a:ext>
            </a:extLst>
          </p:cNvPr>
          <p:cNvSpPr txBox="1">
            <a:spLocks/>
          </p:cNvSpPr>
          <p:nvPr/>
        </p:nvSpPr>
        <p:spPr>
          <a:xfrm>
            <a:off x="6821909" y="5604668"/>
            <a:ext cx="5368641" cy="12533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Photo(s) of the inside of the refrigerator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900" dirty="0">
                <a:effectLst/>
                <a:latin typeface="Calibri" panose="020F0502020204030204" pitchFamily="34" charset="0"/>
              </a:rPr>
              <a:t>A standard “bar” fridge (combination fridge/freezer with one exterior door) is </a:t>
            </a:r>
            <a:r>
              <a:rPr lang="en-CA" sz="1900" u="sng" dirty="0">
                <a:effectLst/>
                <a:latin typeface="Calibri" panose="020F0502020204030204" pitchFamily="34" charset="0"/>
              </a:rPr>
              <a:t>not</a:t>
            </a:r>
            <a:r>
              <a:rPr lang="en-CA" sz="1900" dirty="0">
                <a:effectLst/>
                <a:latin typeface="Calibri" panose="020F0502020204030204" pitchFamily="34" charset="0"/>
              </a:rPr>
              <a:t> acceptable as it does not maintain even temperatures</a:t>
            </a:r>
            <a:endParaRPr lang="en-CA" sz="1900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DAE8018-E04F-4A92-A476-5914AAE91D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018859"/>
              </p:ext>
            </p:extLst>
          </p:nvPr>
        </p:nvGraphicFramePr>
        <p:xfrm>
          <a:off x="24064" y="2637446"/>
          <a:ext cx="1574800" cy="1578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20291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Required equipment: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20291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Refrigerator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248572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Freezer (or N/A)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395777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thermometer and temperature log, OR continuous temperature recorder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76216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C2d. Anteroom equipment &amp; supplies:</a:t>
            </a:r>
            <a:r>
              <a:rPr lang="en-US" sz="2800" dirty="0"/>
              <a:t> c</a:t>
            </a:r>
            <a:r>
              <a:rPr lang="en-US" sz="2900" dirty="0"/>
              <a:t>old chain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089F8F-A1F8-4A9A-9225-382A498DF919}"/>
              </a:ext>
            </a:extLst>
          </p:cNvPr>
          <p:cNvSpPr txBox="1">
            <a:spLocks/>
          </p:cNvSpPr>
          <p:nvPr/>
        </p:nvSpPr>
        <p:spPr>
          <a:xfrm>
            <a:off x="838198" y="5604669"/>
            <a:ext cx="10515600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digital thermometer and temperature log, OR continuous temperature recorder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037449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C2e. Anteroom equipment &amp; supplies:</a:t>
            </a:r>
            <a:r>
              <a:rPr lang="en-US" sz="2800" dirty="0"/>
              <a:t> transferring products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DAE8018-E04F-4A92-A476-5914AAE91D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3597142"/>
              </p:ext>
            </p:extLst>
          </p:nvPr>
        </p:nvGraphicFramePr>
        <p:xfrm>
          <a:off x="24064" y="2637446"/>
          <a:ext cx="1574800" cy="694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180683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Required equipment: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155503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Pass-through </a:t>
                      </a:r>
                      <a:r>
                        <a:rPr lang="en-CA" sz="1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 N/A</a:t>
                      </a:r>
                      <a:endParaRPr lang="en-CA" sz="1000" kern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178144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Cart </a:t>
                      </a:r>
                      <a:r>
                        <a:rPr lang="en-CA" sz="1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 N/A</a:t>
                      </a:r>
                      <a:endParaRPr lang="en-CA" sz="1000" kern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12307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Bin or tray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000" kern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</a:tbl>
          </a:graphicData>
        </a:graphic>
      </p:graphicFrame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AB8789FD-1FB2-A5C7-2ED4-CDEC4AA6C22C}"/>
              </a:ext>
            </a:extLst>
          </p:cNvPr>
          <p:cNvSpPr txBox="1">
            <a:spLocks/>
          </p:cNvSpPr>
          <p:nvPr/>
        </p:nvSpPr>
        <p:spPr>
          <a:xfrm>
            <a:off x="1515969" y="566562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equipment and supplies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 dirty="0"/>
              <a:t>May be taken together or in separate photos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52046239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 dirty="0"/>
              <a:t>C3a. Clean room (non-hazardous only): functional parameters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9" y="5616701"/>
            <a:ext cx="11128900" cy="8107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9870" indent="-22987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Provide photo(s) of the clean room for non-hazardous sterile compounding </a:t>
            </a:r>
            <a:r>
              <a:rPr lang="en-US" sz="2000" b="1" dirty="0"/>
              <a:t>and</a:t>
            </a:r>
            <a:r>
              <a:rPr lang="en-US" sz="2000" dirty="0"/>
              <a:t> email a pdf copy of the testing and certification report(s) to show that the room meets the functional parameters required. </a:t>
            </a:r>
          </a:p>
        </p:txBody>
      </p:sp>
    </p:spTree>
    <p:extLst>
      <p:ext uri="{BB962C8B-B14F-4D97-AF65-F5344CB8AC3E}">
        <p14:creationId xmlns:p14="http://schemas.microsoft.com/office/powerpoint/2010/main" val="359884915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 dirty="0"/>
              <a:t>C3b. Clean room (hazardous only): functional parameters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9" y="5616702"/>
            <a:ext cx="10818182" cy="6276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9870" indent="-22987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+mn-lt"/>
                <a:cs typeface="+mn-lt"/>
              </a:rPr>
              <a:t>Provide photo(s) of the clean room for hazardous sterile compounding </a:t>
            </a:r>
            <a:r>
              <a:rPr lang="en-US" sz="2000" b="1" dirty="0">
                <a:ea typeface="+mn-lt"/>
                <a:cs typeface="+mn-lt"/>
              </a:rPr>
              <a:t>and</a:t>
            </a:r>
            <a:r>
              <a:rPr lang="en-US" sz="2000" dirty="0">
                <a:ea typeface="+mn-lt"/>
                <a:cs typeface="+mn-lt"/>
              </a:rPr>
              <a:t> email a pdf copy of the testing and certification report(s) to show that the room meets the functional parameters required.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686526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C3c. Clean room PEC (non-hazardous): LAFW and/or CAI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F23B4060-0D41-88F4-F3FD-5579F5FE78EF}"/>
              </a:ext>
            </a:extLst>
          </p:cNvPr>
          <p:cNvSpPr txBox="1">
            <a:spLocks/>
          </p:cNvSpPr>
          <p:nvPr/>
        </p:nvSpPr>
        <p:spPr>
          <a:xfrm>
            <a:off x="1560101" y="560466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each PEC taken from a distance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Photo must provide context showing where the PEC is located in the clean room</a:t>
            </a:r>
            <a:endParaRPr lang="en-CA" sz="160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9DA01BB2-B489-3F4D-CC56-D635FE95B5C7}"/>
              </a:ext>
            </a:extLst>
          </p:cNvPr>
          <p:cNvSpPr txBox="1">
            <a:spLocks/>
          </p:cNvSpPr>
          <p:nvPr/>
        </p:nvSpPr>
        <p:spPr>
          <a:xfrm>
            <a:off x="6821909" y="5604668"/>
            <a:ext cx="5368641" cy="914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Provide photo(s) of each page of the testing and certification report(s) or email pdf copy</a:t>
            </a:r>
          </a:p>
        </p:txBody>
      </p:sp>
    </p:spTree>
    <p:extLst>
      <p:ext uri="{BB962C8B-B14F-4D97-AF65-F5344CB8AC3E}">
        <p14:creationId xmlns:p14="http://schemas.microsoft.com/office/powerpoint/2010/main" val="3287563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3639" y="345380"/>
            <a:ext cx="10705432" cy="785897"/>
          </a:xfrm>
        </p:spPr>
        <p:txBody>
          <a:bodyPr>
            <a:noAutofit/>
          </a:bodyPr>
          <a:lstStyle/>
          <a:p>
            <a:r>
              <a:rPr lang="en-US" sz="2900" dirty="0"/>
              <a:t>1d. Lock-and-leave barriers (if the premise is open for business while the pharmacy is closed) </a:t>
            </a:r>
            <a:r>
              <a:rPr lang="en-US" sz="2900" b="1" i="1" dirty="0"/>
              <a:t>or</a:t>
            </a:r>
            <a:r>
              <a:rPr lang="en-US" sz="2900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38200" y="1253331"/>
            <a:ext cx="5181600" cy="4351338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2202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A1AB1A0-148E-432B-91AD-F0212F1E3274}"/>
              </a:ext>
            </a:extLst>
          </p:cNvPr>
          <p:cNvSpPr txBox="1">
            <a:spLocks/>
          </p:cNvSpPr>
          <p:nvPr/>
        </p:nvSpPr>
        <p:spPr>
          <a:xfrm>
            <a:off x="6172202" y="5604669"/>
            <a:ext cx="5181600" cy="74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Photo(s) of lock-and-leave barriers</a:t>
            </a:r>
            <a:endParaRPr lang="en-CA" sz="1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EAC94C-2169-4D10-94AB-18E63ECA5F4E}"/>
              </a:ext>
            </a:extLst>
          </p:cNvPr>
          <p:cNvSpPr txBox="1">
            <a:spLocks/>
          </p:cNvSpPr>
          <p:nvPr/>
        </p:nvSpPr>
        <p:spPr>
          <a:xfrm>
            <a:off x="838198" y="5604669"/>
            <a:ext cx="5334004" cy="785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Photo(s) of how Schedule 3 drugs are stored when pharmacy is closed</a:t>
            </a:r>
          </a:p>
        </p:txBody>
      </p:sp>
    </p:spTree>
    <p:extLst>
      <p:ext uri="{BB962C8B-B14F-4D97-AF65-F5344CB8AC3E}">
        <p14:creationId xmlns:p14="http://schemas.microsoft.com/office/powerpoint/2010/main" val="179882524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1148692" cy="466148"/>
          </a:xfrm>
        </p:spPr>
        <p:txBody>
          <a:bodyPr>
            <a:noAutofit/>
          </a:bodyPr>
          <a:lstStyle/>
          <a:p>
            <a:r>
              <a:rPr lang="en-US" sz="2900" dirty="0"/>
              <a:t>C3d. Clean room PEC (hazardous): Class II or III BSC, and/or CACI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D6FD4DA4-4B6A-BA1B-2946-DCCB8D00AB9D}"/>
              </a:ext>
            </a:extLst>
          </p:cNvPr>
          <p:cNvSpPr txBox="1">
            <a:spLocks/>
          </p:cNvSpPr>
          <p:nvPr/>
        </p:nvSpPr>
        <p:spPr>
          <a:xfrm>
            <a:off x="1560101" y="560466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each PEC taken from a distance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Photo must provide context showing where the PEC is located in the clean room</a:t>
            </a:r>
            <a:endParaRPr lang="en-CA" sz="160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40F34E3-FBA1-31D4-D875-4B616A3C980C}"/>
              </a:ext>
            </a:extLst>
          </p:cNvPr>
          <p:cNvSpPr txBox="1">
            <a:spLocks/>
          </p:cNvSpPr>
          <p:nvPr/>
        </p:nvSpPr>
        <p:spPr>
          <a:xfrm>
            <a:off x="6821909" y="5604668"/>
            <a:ext cx="5368641" cy="914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Provide photo(s) of each page of the testing and certification report(s) or email pdf copy</a:t>
            </a:r>
          </a:p>
        </p:txBody>
      </p:sp>
    </p:spTree>
    <p:extLst>
      <p:ext uri="{BB962C8B-B14F-4D97-AF65-F5344CB8AC3E}">
        <p14:creationId xmlns:p14="http://schemas.microsoft.com/office/powerpoint/2010/main" val="375970721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C3e. Clean room:</a:t>
            </a:r>
            <a:r>
              <a:rPr lang="en-US" sz="2800" dirty="0"/>
              <a:t> c</a:t>
            </a:r>
            <a:r>
              <a:rPr lang="en-US" sz="2900" dirty="0"/>
              <a:t>old chain equipment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07577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084649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089F8F-A1F8-4A9A-9225-382A498DF919}"/>
              </a:ext>
            </a:extLst>
          </p:cNvPr>
          <p:cNvSpPr txBox="1">
            <a:spLocks/>
          </p:cNvSpPr>
          <p:nvPr/>
        </p:nvSpPr>
        <p:spPr>
          <a:xfrm>
            <a:off x="1560101" y="5471498"/>
            <a:ext cx="5257802" cy="13465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refrigerator (and freezer) taken from a distance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Photo must provide context showing where the fridge is located in the clean room</a:t>
            </a:r>
            <a:endParaRPr lang="en-CA" sz="16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509C958-9BD8-4BDC-AE09-0FCFA6EEE7BF}"/>
              </a:ext>
            </a:extLst>
          </p:cNvPr>
          <p:cNvSpPr txBox="1">
            <a:spLocks/>
          </p:cNvSpPr>
          <p:nvPr/>
        </p:nvSpPr>
        <p:spPr>
          <a:xfrm>
            <a:off x="6821909" y="5471498"/>
            <a:ext cx="5368641" cy="12533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Photo(s) of the inside of the refrigerator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900" dirty="0">
                <a:effectLst/>
                <a:latin typeface="Calibri" panose="020F0502020204030204" pitchFamily="34" charset="0"/>
              </a:rPr>
              <a:t>A standard “bar” fridge (combination fridge/freezer with one exterior door) is </a:t>
            </a:r>
            <a:r>
              <a:rPr lang="en-CA" sz="1900" u="sng" dirty="0">
                <a:effectLst/>
                <a:latin typeface="Calibri" panose="020F0502020204030204" pitchFamily="34" charset="0"/>
              </a:rPr>
              <a:t>not</a:t>
            </a:r>
            <a:r>
              <a:rPr lang="en-CA" sz="1900" dirty="0">
                <a:effectLst/>
                <a:latin typeface="Calibri" panose="020F0502020204030204" pitchFamily="34" charset="0"/>
              </a:rPr>
              <a:t> acceptable as it does not maintain even temperatures</a:t>
            </a:r>
            <a:endParaRPr lang="en-CA" sz="1900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DAE8018-E04F-4A92-A476-5914AAE91D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100771"/>
              </p:ext>
            </p:extLst>
          </p:nvPr>
        </p:nvGraphicFramePr>
        <p:xfrm>
          <a:off x="24064" y="2637446"/>
          <a:ext cx="1574800" cy="1522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20291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Required equipment: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20291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Refrigerator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65692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Freezer (or N/A)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395777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thermometer and temperature log, OR continuous temperature recorder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94331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C3e. Clean room:</a:t>
            </a:r>
            <a:r>
              <a:rPr lang="en-US" sz="2800" dirty="0"/>
              <a:t> c</a:t>
            </a:r>
            <a:r>
              <a:rPr lang="en-US" sz="2900" dirty="0"/>
              <a:t>old chain equipment (continued)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12DFEE1-2E2C-3947-0542-3D2072562895}"/>
              </a:ext>
            </a:extLst>
          </p:cNvPr>
          <p:cNvSpPr txBox="1">
            <a:spLocks/>
          </p:cNvSpPr>
          <p:nvPr/>
        </p:nvSpPr>
        <p:spPr>
          <a:xfrm>
            <a:off x="838198" y="5604669"/>
            <a:ext cx="10515600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digital thermometer and temperature log, OR continuous temperature recorder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84485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C4a. Segregated area PEC (non-hazardous): LAFW and/or CAI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F6B14893-4971-4791-28EF-72E0AD82AD3F}"/>
              </a:ext>
            </a:extLst>
          </p:cNvPr>
          <p:cNvSpPr txBox="1">
            <a:spLocks/>
          </p:cNvSpPr>
          <p:nvPr/>
        </p:nvSpPr>
        <p:spPr>
          <a:xfrm>
            <a:off x="1560101" y="560466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each PEC taken from a distance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Photo must provide context showing where the PEC is located in the segregated area</a:t>
            </a:r>
            <a:endParaRPr lang="en-CA" sz="160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104B4D6D-0125-EE64-8A46-B17EE54C7C47}"/>
              </a:ext>
            </a:extLst>
          </p:cNvPr>
          <p:cNvSpPr txBox="1">
            <a:spLocks/>
          </p:cNvSpPr>
          <p:nvPr/>
        </p:nvSpPr>
        <p:spPr>
          <a:xfrm>
            <a:off x="6821909" y="5604668"/>
            <a:ext cx="5368641" cy="914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Provide photo(s) of each page of the testing and certification report(s) or email pdf copy</a:t>
            </a:r>
          </a:p>
        </p:txBody>
      </p:sp>
    </p:spTree>
    <p:extLst>
      <p:ext uri="{BB962C8B-B14F-4D97-AF65-F5344CB8AC3E}">
        <p14:creationId xmlns:p14="http://schemas.microsoft.com/office/powerpoint/2010/main" val="121941519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3" y="338443"/>
            <a:ext cx="11497035" cy="466148"/>
          </a:xfrm>
        </p:spPr>
        <p:txBody>
          <a:bodyPr>
            <a:noAutofit/>
          </a:bodyPr>
          <a:lstStyle/>
          <a:p>
            <a:r>
              <a:rPr lang="en-US" sz="2900" dirty="0"/>
              <a:t>C4b. Segregated area PEC (Hazardous): Class II or III BSC, and/or CACI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089F8F-A1F8-4A9A-9225-382A498DF919}"/>
              </a:ext>
            </a:extLst>
          </p:cNvPr>
          <p:cNvSpPr txBox="1">
            <a:spLocks/>
          </p:cNvSpPr>
          <p:nvPr/>
        </p:nvSpPr>
        <p:spPr>
          <a:xfrm>
            <a:off x="1560101" y="560466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each PEC taken from a distance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Photo must provide context showing where the PEC is located in the segregated area</a:t>
            </a:r>
            <a:endParaRPr lang="en-CA" sz="16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509C958-9BD8-4BDC-AE09-0FCFA6EEE7BF}"/>
              </a:ext>
            </a:extLst>
          </p:cNvPr>
          <p:cNvSpPr txBox="1">
            <a:spLocks/>
          </p:cNvSpPr>
          <p:nvPr/>
        </p:nvSpPr>
        <p:spPr>
          <a:xfrm>
            <a:off x="6821909" y="5604668"/>
            <a:ext cx="5368641" cy="914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Provide photo(s) of each page of the testing and certification report(s) or email pdf copy</a:t>
            </a:r>
          </a:p>
        </p:txBody>
      </p:sp>
    </p:spTree>
    <p:extLst>
      <p:ext uri="{BB962C8B-B14F-4D97-AF65-F5344CB8AC3E}">
        <p14:creationId xmlns:p14="http://schemas.microsoft.com/office/powerpoint/2010/main" val="339445096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C4c. Storage area for hazardous drugs (dedicated room and/or clean room)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089F8F-A1F8-4A9A-9225-382A498DF919}"/>
              </a:ext>
            </a:extLst>
          </p:cNvPr>
          <p:cNvSpPr txBox="1">
            <a:spLocks/>
          </p:cNvSpPr>
          <p:nvPr/>
        </p:nvSpPr>
        <p:spPr>
          <a:xfrm>
            <a:off x="1560101" y="560466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 must provide context showing where the area is within a dedicated room and/or clean room.</a:t>
            </a:r>
            <a:endParaRPr lang="en-CA" sz="20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509C958-9BD8-4BDC-AE09-0FCFA6EEE7BF}"/>
              </a:ext>
            </a:extLst>
          </p:cNvPr>
          <p:cNvSpPr txBox="1">
            <a:spLocks/>
          </p:cNvSpPr>
          <p:nvPr/>
        </p:nvSpPr>
        <p:spPr>
          <a:xfrm>
            <a:off x="6821909" y="5604668"/>
            <a:ext cx="5368641" cy="1253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If dedicated room – provide photo(s) of each page of the testing and certification report(s) </a:t>
            </a:r>
            <a:r>
              <a:rPr lang="en-US" sz="2000" b="1" u="sng" dirty="0"/>
              <a:t>or</a:t>
            </a:r>
            <a:r>
              <a:rPr lang="en-US" sz="2000" dirty="0"/>
              <a:t> email pdf copy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900" dirty="0"/>
          </a:p>
        </p:txBody>
      </p:sp>
    </p:spTree>
    <p:extLst>
      <p:ext uri="{BB962C8B-B14F-4D97-AF65-F5344CB8AC3E}">
        <p14:creationId xmlns:p14="http://schemas.microsoft.com/office/powerpoint/2010/main" val="221712873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C4d. Storage area for cleaning equipment and supplies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089F8F-A1F8-4A9A-9225-382A498DF919}"/>
              </a:ext>
            </a:extLst>
          </p:cNvPr>
          <p:cNvSpPr txBox="1">
            <a:spLocks/>
          </p:cNvSpPr>
          <p:nvPr/>
        </p:nvSpPr>
        <p:spPr>
          <a:xfrm>
            <a:off x="1560100" y="5604669"/>
            <a:ext cx="10396769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cabinet for storing equipment, refills, and cleaning products used for cleaning and disinfecting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Photo must provide context showing where the cabinet is located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330574719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C4e. Storage area:</a:t>
            </a:r>
            <a:r>
              <a:rPr lang="en-US" sz="2800" dirty="0"/>
              <a:t> c</a:t>
            </a:r>
            <a:r>
              <a:rPr lang="en-US" sz="2900" dirty="0"/>
              <a:t>old chain equipment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129039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137917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089F8F-A1F8-4A9A-9225-382A498DF919}"/>
              </a:ext>
            </a:extLst>
          </p:cNvPr>
          <p:cNvSpPr txBox="1">
            <a:spLocks/>
          </p:cNvSpPr>
          <p:nvPr/>
        </p:nvSpPr>
        <p:spPr>
          <a:xfrm>
            <a:off x="1560101" y="5507010"/>
            <a:ext cx="5257802" cy="116011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Photo(s) of refrigerator (and freezer) taken from a distance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900" dirty="0"/>
              <a:t>Photo must provide context showing where the fridge is within the dispensary</a:t>
            </a:r>
            <a:endParaRPr lang="en-CA" sz="19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509C958-9BD8-4BDC-AE09-0FCFA6EEE7BF}"/>
              </a:ext>
            </a:extLst>
          </p:cNvPr>
          <p:cNvSpPr txBox="1">
            <a:spLocks/>
          </p:cNvSpPr>
          <p:nvPr/>
        </p:nvSpPr>
        <p:spPr>
          <a:xfrm>
            <a:off x="6821909" y="5524766"/>
            <a:ext cx="5368641" cy="12533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Photo(s) of the inside of the refrigerator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900" dirty="0">
                <a:effectLst/>
                <a:latin typeface="Calibri" panose="020F0502020204030204" pitchFamily="34" charset="0"/>
              </a:rPr>
              <a:t>A standard “bar” fridge (combination fridge/freezer with one exterior door) is </a:t>
            </a:r>
            <a:r>
              <a:rPr lang="en-CA" sz="1900" u="sng" dirty="0">
                <a:effectLst/>
                <a:latin typeface="Calibri" panose="020F0502020204030204" pitchFamily="34" charset="0"/>
              </a:rPr>
              <a:t>not</a:t>
            </a:r>
            <a:r>
              <a:rPr lang="en-CA" sz="1900" dirty="0">
                <a:effectLst/>
                <a:latin typeface="Calibri" panose="020F0502020204030204" pitchFamily="34" charset="0"/>
              </a:rPr>
              <a:t> acceptable as it does not maintain even temperatures</a:t>
            </a:r>
            <a:endParaRPr lang="en-CA" sz="1900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DAE8018-E04F-4A92-A476-5914AAE91D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0478602"/>
              </p:ext>
            </p:extLst>
          </p:nvPr>
        </p:nvGraphicFramePr>
        <p:xfrm>
          <a:off x="24064" y="2637446"/>
          <a:ext cx="1574800" cy="15326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20291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Required equipment: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20291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Refrigerator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20291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Freezer (or N/A)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501125848"/>
                  </a:ext>
                </a:extLst>
              </a:tr>
              <a:tr h="781509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thermometer and temperature log, OR continuous temperature recorder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93727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C4e. Storage area:</a:t>
            </a:r>
            <a:r>
              <a:rPr lang="en-US" sz="2800" dirty="0"/>
              <a:t> c</a:t>
            </a:r>
            <a:r>
              <a:rPr lang="en-US" sz="2900" dirty="0"/>
              <a:t>old chain equipment (continued)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46992C7-57A7-EEEF-1EA3-717FC99A7D1E}"/>
              </a:ext>
            </a:extLst>
          </p:cNvPr>
          <p:cNvSpPr txBox="1">
            <a:spLocks/>
          </p:cNvSpPr>
          <p:nvPr/>
        </p:nvSpPr>
        <p:spPr>
          <a:xfrm>
            <a:off x="838198" y="5604669"/>
            <a:ext cx="10515600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digital thermometer and temperature log, OR continuous temperature recorder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77291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 dirty="0"/>
              <a:t>C4f. Incubator </a:t>
            </a:r>
            <a:r>
              <a:rPr lang="en-US" sz="2900" i="1" dirty="0"/>
              <a:t>or</a:t>
            </a:r>
            <a:r>
              <a:rPr lang="en-US" sz="2900" dirty="0"/>
              <a:t> report from certified external laboratory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9" y="5616702"/>
            <a:ext cx="10436752" cy="627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incubator on-site, or each page of the lab report </a:t>
            </a:r>
            <a:r>
              <a:rPr lang="en-US" sz="2000" b="1" u="sng" dirty="0"/>
              <a:t>or</a:t>
            </a:r>
            <a:r>
              <a:rPr lang="en-US" sz="2000" dirty="0"/>
              <a:t> email pdf copy of report</a:t>
            </a:r>
          </a:p>
        </p:txBody>
      </p:sp>
    </p:spTree>
    <p:extLst>
      <p:ext uri="{BB962C8B-B14F-4D97-AF65-F5344CB8AC3E}">
        <p14:creationId xmlns:p14="http://schemas.microsoft.com/office/powerpoint/2010/main" val="369408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36" y="293025"/>
            <a:ext cx="8509446" cy="464163"/>
          </a:xfrm>
        </p:spPr>
        <p:txBody>
          <a:bodyPr>
            <a:noAutofit/>
          </a:bodyPr>
          <a:lstStyle/>
          <a:p>
            <a:r>
              <a:rPr lang="en-US" sz="2900" dirty="0"/>
              <a:t>1e. Signage at 25 feet from dispensary </a:t>
            </a:r>
            <a:r>
              <a:rPr lang="en-US" sz="2900" b="1" i="1" dirty="0"/>
              <a:t>or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  <a:endParaRPr lang="en-US" sz="2900" b="1" i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53331"/>
            <a:ext cx="5181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53331"/>
            <a:ext cx="5181600" cy="4351338"/>
          </a:xfrm>
        </p:spPr>
        <p:txBody>
          <a:bodyPr/>
          <a:lstStyle/>
          <a:p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C360EA9-18E2-4792-A22B-856A56FFEB8F}"/>
              </a:ext>
            </a:extLst>
          </p:cNvPr>
          <p:cNvSpPr txBox="1">
            <a:spLocks/>
          </p:cNvSpPr>
          <p:nvPr/>
        </p:nvSpPr>
        <p:spPr>
          <a:xfrm>
            <a:off x="6172202" y="5604669"/>
            <a:ext cx="5181600" cy="1156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Photo(s) of signage, taken facing toward the dispensary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578A857-5A22-46BE-8EB5-B0408BABD4AC}"/>
              </a:ext>
            </a:extLst>
          </p:cNvPr>
          <p:cNvSpPr txBox="1">
            <a:spLocks/>
          </p:cNvSpPr>
          <p:nvPr/>
        </p:nvSpPr>
        <p:spPr>
          <a:xfrm>
            <a:off x="838198" y="5604668"/>
            <a:ext cx="5181600" cy="1156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Photo(s) of signage, taken facing away from the dispensary</a:t>
            </a:r>
          </a:p>
        </p:txBody>
      </p:sp>
    </p:spTree>
    <p:extLst>
      <p:ext uri="{BB962C8B-B14F-4D97-AF65-F5344CB8AC3E}">
        <p14:creationId xmlns:p14="http://schemas.microsoft.com/office/powerpoint/2010/main" val="311220269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 dirty="0"/>
              <a:t>C4g. Signage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B2ACDE2-5478-47B2-6E69-4AD728548CF5}"/>
              </a:ext>
            </a:extLst>
          </p:cNvPr>
          <p:cNvSpPr txBox="1">
            <a:spLocks/>
          </p:cNvSpPr>
          <p:nvPr/>
        </p:nvSpPr>
        <p:spPr>
          <a:xfrm>
            <a:off x="6172199" y="5604669"/>
            <a:ext cx="5181603" cy="74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Photo(s) of signage (from a distance)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Provide context as to where the sign is posted</a:t>
            </a:r>
            <a:endParaRPr lang="en-CA" sz="1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36CEA2-B600-EC06-DC5C-82DA69F8B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537" y="5632090"/>
            <a:ext cx="2728097" cy="90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3250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C5a. Hazardous sterile compounding – additional supplies: PPE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DAE8018-E04F-4A92-A476-5914AAE91D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093182"/>
              </p:ext>
            </p:extLst>
          </p:nvPr>
        </p:nvGraphicFramePr>
        <p:xfrm>
          <a:off x="24064" y="2637447"/>
          <a:ext cx="1574800" cy="1693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109608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Required PPE: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213790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Gloves (D-6978-05 ASTM)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137579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Gown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213790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Masks (N95 or N100, NIOSH-approved)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  <a:tr h="422153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Goggles and face shield, OR full facepiece respirator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166465932"/>
                  </a:ext>
                </a:extLst>
              </a:tr>
            </a:tbl>
          </a:graphicData>
        </a:graphic>
      </p:graphicFrame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B36D8636-EA95-330A-BE79-21436960857B}"/>
              </a:ext>
            </a:extLst>
          </p:cNvPr>
          <p:cNvSpPr txBox="1">
            <a:spLocks/>
          </p:cNvSpPr>
          <p:nvPr/>
        </p:nvSpPr>
        <p:spPr>
          <a:xfrm>
            <a:off x="1515969" y="566562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equipment and supplies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 dirty="0"/>
              <a:t>May be taken together or in separate photos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22235048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C5b. Hazardous sterile compounding – additional supplies: spill kit including chemical cartridge respirator with pre-filter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9D497C8-FCD0-C2BA-26CC-9FEDD03C3F1D}"/>
              </a:ext>
            </a:extLst>
          </p:cNvPr>
          <p:cNvSpPr txBox="1">
            <a:spLocks/>
          </p:cNvSpPr>
          <p:nvPr/>
        </p:nvSpPr>
        <p:spPr>
          <a:xfrm>
            <a:off x="1515969" y="566562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equipment and supplies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 dirty="0"/>
              <a:t>May be taken together or in separate photos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43126742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C5c. Hazardous sterile compounding – additional supplies: cytotoxic waste container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9D497C8-FCD0-C2BA-26CC-9FEDD03C3F1D}"/>
              </a:ext>
            </a:extLst>
          </p:cNvPr>
          <p:cNvSpPr txBox="1">
            <a:spLocks/>
          </p:cNvSpPr>
          <p:nvPr/>
        </p:nvSpPr>
        <p:spPr>
          <a:xfrm>
            <a:off x="1515969" y="566562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equipment and supplies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 dirty="0"/>
              <a:t>May be taken together or in separate photos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99170087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/>
              <a:t>C5d. </a:t>
            </a:r>
            <a:r>
              <a:rPr lang="en-US" sz="2900" dirty="0"/>
              <a:t>Hazardous sterile compounding – additional supplies: Surface decontamination and deactivation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9D497C8-FCD0-C2BA-26CC-9FEDD03C3F1D}"/>
              </a:ext>
            </a:extLst>
          </p:cNvPr>
          <p:cNvSpPr txBox="1">
            <a:spLocks/>
          </p:cNvSpPr>
          <p:nvPr/>
        </p:nvSpPr>
        <p:spPr>
          <a:xfrm>
            <a:off x="1515969" y="566562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equipment and supplies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 dirty="0"/>
              <a:t>May be taken together or in separate photos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55497566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860" y="307700"/>
            <a:ext cx="11127428" cy="465321"/>
          </a:xfrm>
        </p:spPr>
        <p:txBody>
          <a:bodyPr>
            <a:noAutofit/>
          </a:bodyPr>
          <a:lstStyle/>
          <a:p>
            <a:r>
              <a:rPr lang="en-US" sz="2900" dirty="0"/>
              <a:t>C6a. Compounded product label </a:t>
            </a:r>
            <a:endParaRPr lang="en-US" sz="2900" b="1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924175" y="1141729"/>
            <a:ext cx="5570310" cy="43481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27DCFBDA-2E8F-44D2-922E-3EC200D275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0799655"/>
              </p:ext>
            </p:extLst>
          </p:nvPr>
        </p:nvGraphicFramePr>
        <p:xfrm>
          <a:off x="398259" y="1009756"/>
          <a:ext cx="4121497" cy="31964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1497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177844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sng" strike="noStrike" dirty="0">
                          <a:effectLst/>
                        </a:rPr>
                        <a:t>HPA Bylaws Schedule F Part 1 s.9(2)</a:t>
                      </a:r>
                      <a:endParaRPr lang="en-CA" sz="1200" b="1" i="0" u="sng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203246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CA" sz="1200" b="1" u="none" strike="noStrike" dirty="0">
                          <a:effectLst/>
                        </a:rPr>
                        <a:t>The label for all prescription drugs must include: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23765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Name, address, and telephone number of the pharmacy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177844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Prescription number and dispensing date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  <a:tr h="177844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Full name of the patient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6307726"/>
                  </a:ext>
                </a:extLst>
              </a:tr>
              <a:tr h="177844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 of the practitioner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332557045"/>
                  </a:ext>
                </a:extLst>
              </a:tr>
              <a:tr h="177844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Quantity and strength of the drug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169709659"/>
                  </a:ext>
                </a:extLst>
              </a:tr>
              <a:tr h="177844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Practitioner’s directions for use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402757907"/>
                  </a:ext>
                </a:extLst>
              </a:tr>
              <a:tr h="23765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 other information required by good pharmacy practice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152881953"/>
                  </a:ext>
                </a:extLst>
              </a:tr>
              <a:tr h="177844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CA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HPA Bylaws Schedule F Part 1 s.9(3)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609672732"/>
                  </a:ext>
                </a:extLst>
              </a:tr>
              <a:tr h="237651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a </a:t>
                      </a:r>
                      <a:r>
                        <a:rPr lang="en-CA" sz="1200" b="1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single-entity</a:t>
                      </a:r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product, the label must include: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262317035"/>
                  </a:ext>
                </a:extLst>
              </a:tr>
              <a:tr h="177844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Generic name, and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18546735"/>
                  </a:ext>
                </a:extLst>
              </a:tr>
              <a:tr h="684963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 least one of: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brand name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manufacturer’s name, or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drug identification number (DIN). 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052701112"/>
                  </a:ext>
                </a:extLst>
              </a:tr>
            </a:tbl>
          </a:graphicData>
        </a:graphic>
      </p:graphicFrame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18A20DA9-080D-4C14-98C3-6C65955B900F}"/>
              </a:ext>
            </a:extLst>
          </p:cNvPr>
          <p:cNvSpPr txBox="1">
            <a:spLocks/>
          </p:cNvSpPr>
          <p:nvPr/>
        </p:nvSpPr>
        <p:spPr>
          <a:xfrm>
            <a:off x="4944693" y="5570902"/>
            <a:ext cx="6080358" cy="12435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Photo(s) of what information is included on the label </a:t>
            </a:r>
          </a:p>
          <a:p>
            <a:pPr marL="916200" lvl="1" indent="-230400">
              <a:lnSpc>
                <a:spcPct val="110000"/>
              </a:lnSpc>
            </a:pPr>
            <a:r>
              <a:rPr lang="en-US" sz="1700" dirty="0"/>
              <a:t>You may run a dummy prescription</a:t>
            </a:r>
          </a:p>
          <a:p>
            <a:pPr marL="916200" lvl="1" indent="-230400">
              <a:lnSpc>
                <a:spcPct val="110000"/>
              </a:lnSpc>
            </a:pPr>
            <a:r>
              <a:rPr lang="en-US" sz="1700" dirty="0"/>
              <a:t>Must be generated on site at the pharmacy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76F08E-E9FD-6B89-92A5-5E5261FA9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259" y="4206240"/>
            <a:ext cx="2806684" cy="247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85017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 dirty="0"/>
              <a:t>C6b. Compounded sterile preparation log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9" y="5616702"/>
            <a:ext cx="10436752" cy="627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template(s) </a:t>
            </a:r>
            <a:r>
              <a:rPr lang="en-US" sz="2000" b="1" u="sng" dirty="0"/>
              <a:t>or</a:t>
            </a:r>
            <a:r>
              <a:rPr lang="en-US" sz="2000" dirty="0"/>
              <a:t> email pdf copy of template(s)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07A805F-FBBD-0909-0A88-192DD12C24C5}"/>
              </a:ext>
            </a:extLst>
          </p:cNvPr>
          <p:cNvSpPr txBox="1">
            <a:spLocks/>
          </p:cNvSpPr>
          <p:nvPr/>
        </p:nvSpPr>
        <p:spPr>
          <a:xfrm>
            <a:off x="838199" y="823496"/>
            <a:ext cx="5181601" cy="4653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Individual </a:t>
            </a:r>
            <a:r>
              <a:rPr lang="en-US" sz="2400" b="1" i="1" dirty="0"/>
              <a:t>or</a:t>
            </a:r>
            <a:r>
              <a:rPr lang="en-US" sz="2400" i="1" dirty="0"/>
              <a:t> </a:t>
            </a:r>
            <a:r>
              <a:rPr lang="en-US" sz="2400" dirty="0">
                <a:solidFill>
                  <a:srgbClr val="00B050"/>
                </a:solidFill>
              </a:rPr>
              <a:t>N/A</a:t>
            </a:r>
            <a:endParaRPr lang="en-US" sz="2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EE32DF6-53BF-FF90-6DB3-071F5C42E45C}"/>
              </a:ext>
            </a:extLst>
          </p:cNvPr>
          <p:cNvSpPr txBox="1">
            <a:spLocks/>
          </p:cNvSpPr>
          <p:nvPr/>
        </p:nvSpPr>
        <p:spPr>
          <a:xfrm>
            <a:off x="6148498" y="831555"/>
            <a:ext cx="5181601" cy="4653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Batch </a:t>
            </a:r>
            <a:r>
              <a:rPr lang="en-US" sz="2400" b="1" i="1" dirty="0"/>
              <a:t>or</a:t>
            </a:r>
            <a:r>
              <a:rPr lang="en-US" sz="2400" i="1" dirty="0"/>
              <a:t> </a:t>
            </a:r>
            <a:r>
              <a:rPr lang="en-US" sz="2400" dirty="0">
                <a:solidFill>
                  <a:srgbClr val="00B050"/>
                </a:solidFill>
              </a:rPr>
              <a:t>N/A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5226286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 dirty="0"/>
              <a:t>C6b. Policies and procedures for compounding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9" y="5616702"/>
            <a:ext cx="10436752" cy="627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checklist in Appendix 1 of NAPRA documents (</a:t>
            </a:r>
            <a:r>
              <a:rPr lang="en-US" sz="2000" dirty="0">
                <a:hlinkClick r:id="rId2"/>
              </a:rPr>
              <a:t>Non-Hazardous</a:t>
            </a:r>
            <a:r>
              <a:rPr lang="en-US" sz="2000" dirty="0"/>
              <a:t> and/or </a:t>
            </a:r>
            <a:r>
              <a:rPr lang="en-US" sz="2000" dirty="0">
                <a:hlinkClick r:id="rId3"/>
              </a:rPr>
              <a:t>Hazardous</a:t>
            </a:r>
            <a:r>
              <a:rPr lang="en-US" sz="2000" dirty="0"/>
              <a:t>), </a:t>
            </a:r>
            <a:r>
              <a:rPr lang="en-US" sz="2000" b="1" u="sng" dirty="0"/>
              <a:t>or</a:t>
            </a:r>
            <a:r>
              <a:rPr lang="en-US" sz="2000" dirty="0"/>
              <a:t> email pdf copy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07A805F-FBBD-0909-0A88-192DD12C24C5}"/>
              </a:ext>
            </a:extLst>
          </p:cNvPr>
          <p:cNvSpPr txBox="1">
            <a:spLocks/>
          </p:cNvSpPr>
          <p:nvPr/>
        </p:nvSpPr>
        <p:spPr>
          <a:xfrm>
            <a:off x="838199" y="823496"/>
            <a:ext cx="5181601" cy="4653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Non-Hazardous Sterile </a:t>
            </a:r>
            <a:r>
              <a:rPr lang="en-US" sz="2400" b="1" i="1" dirty="0"/>
              <a:t>or</a:t>
            </a:r>
            <a:r>
              <a:rPr lang="en-US" sz="2400" i="1" dirty="0"/>
              <a:t> </a:t>
            </a:r>
            <a:r>
              <a:rPr lang="en-US" sz="2400" dirty="0">
                <a:solidFill>
                  <a:srgbClr val="00B050"/>
                </a:solidFill>
              </a:rPr>
              <a:t>N/A</a:t>
            </a:r>
            <a:endParaRPr lang="en-US" sz="2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EE32DF6-53BF-FF90-6DB3-071F5C42E45C}"/>
              </a:ext>
            </a:extLst>
          </p:cNvPr>
          <p:cNvSpPr txBox="1">
            <a:spLocks/>
          </p:cNvSpPr>
          <p:nvPr/>
        </p:nvSpPr>
        <p:spPr>
          <a:xfrm>
            <a:off x="6148498" y="831555"/>
            <a:ext cx="5181601" cy="4653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Hazardous Sterile </a:t>
            </a:r>
            <a:r>
              <a:rPr lang="en-US" sz="2400" b="1" i="1" dirty="0"/>
              <a:t>or</a:t>
            </a:r>
            <a:r>
              <a:rPr lang="en-US" sz="2400" i="1" dirty="0"/>
              <a:t> </a:t>
            </a:r>
            <a:r>
              <a:rPr lang="en-US" sz="2400" dirty="0">
                <a:solidFill>
                  <a:srgbClr val="00B050"/>
                </a:solidFill>
              </a:rPr>
              <a:t>N/A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62281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39197" y="269386"/>
            <a:ext cx="10515600" cy="587375"/>
          </a:xfrm>
        </p:spPr>
        <p:txBody>
          <a:bodyPr>
            <a:normAutofit/>
          </a:bodyPr>
          <a:lstStyle/>
          <a:p>
            <a:r>
              <a:rPr lang="en-US" sz="2900" dirty="0"/>
              <a:t>1f. “Medication Information” sign </a:t>
            </a:r>
            <a:r>
              <a:rPr lang="en-US" sz="2900" b="1" i="1" dirty="0"/>
              <a:t>or</a:t>
            </a:r>
            <a:r>
              <a:rPr lang="en-US" sz="2900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38200" y="1253331"/>
            <a:ext cx="5181600" cy="4351338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7C7DE32-EB37-43C1-A07C-67C4861BCC1D}"/>
              </a:ext>
            </a:extLst>
          </p:cNvPr>
          <p:cNvSpPr txBox="1">
            <a:spLocks/>
          </p:cNvSpPr>
          <p:nvPr/>
        </p:nvSpPr>
        <p:spPr>
          <a:xfrm>
            <a:off x="6172202" y="5604669"/>
            <a:ext cx="5181600" cy="74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Photo(s) of signage (close up)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9A7D1D8-9891-45F3-B5E4-6843D2510508}"/>
              </a:ext>
            </a:extLst>
          </p:cNvPr>
          <p:cNvSpPr txBox="1">
            <a:spLocks/>
          </p:cNvSpPr>
          <p:nvPr/>
        </p:nvSpPr>
        <p:spPr>
          <a:xfrm>
            <a:off x="838199" y="5604669"/>
            <a:ext cx="5181600" cy="74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Photo(s) of signage (from a distance)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Show where the sign is displayed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324326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0b99eea0-cfcc-44d5-8689-3e9f8e704c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6D4183CB61EF429476DC86767A0629" ma:contentTypeVersion="7" ma:contentTypeDescription="Create a new document." ma:contentTypeScope="" ma:versionID="b73fc65ec06a9cd4ac5e8484809b3505">
  <xsd:schema xmlns:xsd="http://www.w3.org/2001/XMLSchema" xmlns:xs="http://www.w3.org/2001/XMLSchema" xmlns:p="http://schemas.microsoft.com/office/2006/metadata/properties" xmlns:ns2="0b99eea0-cfcc-44d5-8689-3e9f8e704ca6" xmlns:ns3="1beee590-7abf-448a-afd6-823864340896" targetNamespace="http://schemas.microsoft.com/office/2006/metadata/properties" ma:root="true" ma:fieldsID="516ffff048a6ff7d9bd29f80d08af0e8" ns2:_="" ns3:_="">
    <xsd:import namespace="0b99eea0-cfcc-44d5-8689-3e9f8e704ca6"/>
    <xsd:import namespace="1beee590-7abf-448a-afd6-8238643408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99eea0-cfcc-44d5-8689-3e9f8e704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Status" ma:index="14" nillable="true" ma:displayName="Status" ma:format="Dropdown" ma:internalName="Statu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ee590-7abf-448a-afd6-82386434089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E6121A-0A52-44AD-91D1-36A4C6B864A6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0b99eea0-cfcc-44d5-8689-3e9f8e704ca6"/>
    <ds:schemaRef ds:uri="http://schemas.microsoft.com/office/2006/metadata/properties"/>
    <ds:schemaRef ds:uri="http://schemas.openxmlformats.org/package/2006/metadata/core-properties"/>
    <ds:schemaRef ds:uri="1beee590-7abf-448a-afd6-82386434089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97989F9-8E5B-4D6E-BC7F-0DE05AE8DE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03CF77-36D6-449E-BA93-379BEF99ED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99eea0-cfcc-44d5-8689-3e9f8e704ca6"/>
    <ds:schemaRef ds:uri="1beee590-7abf-448a-afd6-8238643408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2810</TotalTime>
  <Words>4763</Words>
  <Application>Microsoft Office PowerPoint</Application>
  <PresentationFormat>Widescreen</PresentationFormat>
  <Paragraphs>539</Paragraphs>
  <Slides>87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93" baseType="lpstr">
      <vt:lpstr>Arial</vt:lpstr>
      <vt:lpstr>Arial,Sans-Serif</vt:lpstr>
      <vt:lpstr>Calibri</vt:lpstr>
      <vt:lpstr>Calibri Light</vt:lpstr>
      <vt:lpstr>Courier New</vt:lpstr>
      <vt:lpstr>Office Theme</vt:lpstr>
      <vt:lpstr>Community Pharmacy Pre-Opening Inspection: Digital Evidence</vt:lpstr>
      <vt:lpstr>Tips to Avoid Delays</vt:lpstr>
      <vt:lpstr>Which Sections Should I Complete?</vt:lpstr>
      <vt:lpstr>1a. External view of the pharmacy (street view including the external signage)</vt:lpstr>
      <vt:lpstr>1b. Hours of operation sign</vt:lpstr>
      <vt:lpstr>1c. Professional Products Area for Schedule 3 drugs </vt:lpstr>
      <vt:lpstr>1d. Lock-and-leave barriers (if the premise is open for business while the pharmacy is closed) or N/A</vt:lpstr>
      <vt:lpstr>1e. Signage at 25 feet from dispensary or N/A</vt:lpstr>
      <vt:lpstr>1f. “Medication Information” sign or N/A</vt:lpstr>
      <vt:lpstr>1g. Separate injection room for iOAT or N/A</vt:lpstr>
      <vt:lpstr>2a. Dispensary area</vt:lpstr>
      <vt:lpstr>2a. Dispensary area (continued)</vt:lpstr>
      <vt:lpstr>2b. Gate(s)/door(s) at the entrance(s) into the dispensary</vt:lpstr>
      <vt:lpstr>2c. Placeholder for College licence</vt:lpstr>
      <vt:lpstr>2d. Professional Service Area for Schedule 2 drugs</vt:lpstr>
      <vt:lpstr>2e. Patient consultation area – semi-private area </vt:lpstr>
      <vt:lpstr>2e. Patient consultation area – private consultation room (if applicable)</vt:lpstr>
      <vt:lpstr>2f. Dispensing counter(s) and service counter(s)</vt:lpstr>
      <vt:lpstr>2f. Dispensing counter(s) and service counter(s) (continued)</vt:lpstr>
      <vt:lpstr>2g. Computer terminals for prescription processing</vt:lpstr>
      <vt:lpstr>2h. Shelving</vt:lpstr>
      <vt:lpstr>2i. Double stainless steel sink</vt:lpstr>
      <vt:lpstr>3a. Locked metal safe or safe declaration </vt:lpstr>
      <vt:lpstr>3b. Security camera system and surveillance signage</vt:lpstr>
      <vt:lpstr>3b. Security camera system and surveillance signage (continued)</vt:lpstr>
      <vt:lpstr>3c. Motion sensors</vt:lpstr>
      <vt:lpstr>3d. Monitored alarm or N/A</vt:lpstr>
      <vt:lpstr>3e. Physical barriers or N/A</vt:lpstr>
      <vt:lpstr>3f. Locked area for sharps containers (for iOAT) or N/A</vt:lpstr>
      <vt:lpstr>4a. Equipment – general</vt:lpstr>
      <vt:lpstr>4a. Equipment – general (continued)</vt:lpstr>
      <vt:lpstr>4b. Equipment - electronic recordkeeping or N/A</vt:lpstr>
      <vt:lpstr>4b. Equipment - electronic recordkeeping or N/A (continued)</vt:lpstr>
      <vt:lpstr>4c. Prescription filing supplies (e.g. folders/binders)</vt:lpstr>
      <vt:lpstr>4d. Equipment – cold chain</vt:lpstr>
      <vt:lpstr>4d. Equipment – cold chain (continued)</vt:lpstr>
      <vt:lpstr>4e. Equipment – methadone or N/A</vt:lpstr>
      <vt:lpstr>4e. Equipment – methadone or N/A (continued)</vt:lpstr>
      <vt:lpstr>4f. Equipment and supplies - iOAT or N/A </vt:lpstr>
      <vt:lpstr>4g. References – CPBC</vt:lpstr>
      <vt:lpstr>4g. References – CPBC (continued)</vt:lpstr>
      <vt:lpstr>4h. References - general</vt:lpstr>
      <vt:lpstr>4h. References - general (continued)</vt:lpstr>
      <vt:lpstr>4i. References - if applicable or N/A</vt:lpstr>
      <vt:lpstr>5a. Prescription hardcopy </vt:lpstr>
      <vt:lpstr>6a. Shredder or contract with a document destruction company</vt:lpstr>
      <vt:lpstr>6a. Shredder or contract with a document destruction company (continued)</vt:lpstr>
      <vt:lpstr>6b. Offsite storage contract or N/A</vt:lpstr>
      <vt:lpstr>7a. Drug receiving area</vt:lpstr>
      <vt:lpstr>7b. Storage area for non-usable and expired drugs</vt:lpstr>
      <vt:lpstr>8a. Prescription product label </vt:lpstr>
      <vt:lpstr>8a. Prescription product label </vt:lpstr>
      <vt:lpstr>8b. Filling supplies (e.g. vials and bottles including caps)</vt:lpstr>
      <vt:lpstr>9a. Staff identification (e.g. name tag/badge)</vt:lpstr>
      <vt:lpstr>9b. Policy and Procedure Manual – all pages (or email PDF separately)</vt:lpstr>
      <vt:lpstr>C1a. Anteroom (non-hazardous only): functional parameters or N/A</vt:lpstr>
      <vt:lpstr>C1a. Anteroom (hazardous only): functional parameters or N/A</vt:lpstr>
      <vt:lpstr>C1a. Anteroom (shared): functional parameters or N/A</vt:lpstr>
      <vt:lpstr>C1b. Room temperature control/monitoring device</vt:lpstr>
      <vt:lpstr>C1c. Demarcation line</vt:lpstr>
      <vt:lpstr>C2a. Anteroom equipment &amp; supplies: gowning &amp; garbing</vt:lpstr>
      <vt:lpstr>C2b. Anteroom equipment &amp; supplies: hand hygiene/cleansing</vt:lpstr>
      <vt:lpstr>C2b. Anteroom equipment &amp; supplies: cleaning</vt:lpstr>
      <vt:lpstr>C2d. Anteroom equipment &amp; supplies: cold chain</vt:lpstr>
      <vt:lpstr>C2d. Anteroom equipment &amp; supplies: cold chain (continued)</vt:lpstr>
      <vt:lpstr>C2e. Anteroom equipment &amp; supplies: transferring products</vt:lpstr>
      <vt:lpstr>C3a. Clean room (non-hazardous only): functional parameters or N/A</vt:lpstr>
      <vt:lpstr>C3b. Clean room (hazardous only): functional parameters or N/A</vt:lpstr>
      <vt:lpstr>C3c. Clean room PEC (non-hazardous): LAFW and/or CAI or N/A</vt:lpstr>
      <vt:lpstr>C3d. Clean room PEC (hazardous): Class II or III BSC, and/or CACI or N/A</vt:lpstr>
      <vt:lpstr>C3e. Clean room: cold chain equipment or N/A</vt:lpstr>
      <vt:lpstr>C3e. Clean room: cold chain equipment (continued) or N/A</vt:lpstr>
      <vt:lpstr>C4a. Segregated area PEC (non-hazardous): LAFW and/or CAI or N/A</vt:lpstr>
      <vt:lpstr>C4b. Segregated area PEC (Hazardous): Class II or III BSC, and/or CACI or N/A</vt:lpstr>
      <vt:lpstr>C4c. Storage area for hazardous drugs (dedicated room and/or clean room) or N/A</vt:lpstr>
      <vt:lpstr>C4d. Storage area for cleaning equipment and supplies</vt:lpstr>
      <vt:lpstr>C4e. Storage area: cold chain equipment or N/A</vt:lpstr>
      <vt:lpstr>C4e. Storage area: cold chain equipment (continued) or N/A</vt:lpstr>
      <vt:lpstr>C4f. Incubator or report from certified external laboratory</vt:lpstr>
      <vt:lpstr>C4g. Signage</vt:lpstr>
      <vt:lpstr>C5a. Hazardous sterile compounding – additional supplies: PPE</vt:lpstr>
      <vt:lpstr>C5b. Hazardous sterile compounding – additional supplies: spill kit including chemical cartridge respirator with pre-filter </vt:lpstr>
      <vt:lpstr>C5c. Hazardous sterile compounding – additional supplies: cytotoxic waste container</vt:lpstr>
      <vt:lpstr>C5d. Hazardous sterile compounding – additional supplies: Surface decontamination and deactivation agents</vt:lpstr>
      <vt:lpstr>C6a. Compounded product label </vt:lpstr>
      <vt:lpstr>C6b. Compounded sterile preparation log</vt:lpstr>
      <vt:lpstr>C6b. Policies and procedures for compounding</vt:lpstr>
    </vt:vector>
  </TitlesOfParts>
  <Company>College of Pharmacists of 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Preopening Inspection Digital Evidence Form</dc:title>
  <dc:creator>CPBC</dc:creator>
  <cp:lastModifiedBy>Doris Wong</cp:lastModifiedBy>
  <cp:revision>239</cp:revision>
  <dcterms:created xsi:type="dcterms:W3CDTF">2017-06-30T18:46:46Z</dcterms:created>
  <dcterms:modified xsi:type="dcterms:W3CDTF">2022-06-28T23:21:28Z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0x010100556D4183CB61EF429476DC86767A0629</vt:lpwstr>
  </property>
</Properties>
</file>