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modernComment_152_B076A552.xml" ContentType="application/vnd.ms-powerpoint.comments+xml"/>
  <Override PartName="/ppt/comments/modernComment_153_7831AB08.xml" ContentType="application/vnd.ms-powerpoint.comments+xml"/>
  <Override PartName="/ppt/comments/modernComment_155_6D317699.xml" ContentType="application/vnd.ms-powerpoint.comment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8"/>
  </p:notesMasterIdLst>
  <p:sldIdLst>
    <p:sldId id="256" r:id="rId5"/>
    <p:sldId id="293" r:id="rId6"/>
    <p:sldId id="304" r:id="rId7"/>
    <p:sldId id="306" r:id="rId8"/>
    <p:sldId id="258" r:id="rId9"/>
    <p:sldId id="259" r:id="rId10"/>
    <p:sldId id="260" r:id="rId11"/>
    <p:sldId id="294" r:id="rId12"/>
    <p:sldId id="261" r:id="rId13"/>
    <p:sldId id="262" r:id="rId14"/>
    <p:sldId id="263" r:id="rId15"/>
    <p:sldId id="264" r:id="rId16"/>
    <p:sldId id="305" r:id="rId17"/>
    <p:sldId id="265" r:id="rId18"/>
    <p:sldId id="307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5" r:id="rId28"/>
    <p:sldId id="276" r:id="rId29"/>
    <p:sldId id="277" r:id="rId30"/>
    <p:sldId id="278" r:id="rId31"/>
    <p:sldId id="279" r:id="rId32"/>
    <p:sldId id="280" r:id="rId33"/>
    <p:sldId id="291" r:id="rId34"/>
    <p:sldId id="292" r:id="rId35"/>
    <p:sldId id="338" r:id="rId36"/>
    <p:sldId id="339" r:id="rId37"/>
    <p:sldId id="341" r:id="rId38"/>
    <p:sldId id="340" r:id="rId39"/>
    <p:sldId id="342" r:id="rId40"/>
    <p:sldId id="343" r:id="rId41"/>
    <p:sldId id="345" r:id="rId42"/>
    <p:sldId id="346" r:id="rId43"/>
    <p:sldId id="344" r:id="rId44"/>
    <p:sldId id="363" r:id="rId45"/>
    <p:sldId id="347" r:id="rId46"/>
    <p:sldId id="348" r:id="rId47"/>
    <p:sldId id="349" r:id="rId48"/>
    <p:sldId id="350" r:id="rId49"/>
    <p:sldId id="351" r:id="rId50"/>
    <p:sldId id="352" r:id="rId51"/>
    <p:sldId id="364" r:id="rId52"/>
    <p:sldId id="353" r:id="rId53"/>
    <p:sldId id="354" r:id="rId54"/>
    <p:sldId id="355" r:id="rId55"/>
    <p:sldId id="356" r:id="rId56"/>
    <p:sldId id="357" r:id="rId57"/>
    <p:sldId id="365" r:id="rId58"/>
    <p:sldId id="358" r:id="rId59"/>
    <p:sldId id="359" r:id="rId60"/>
    <p:sldId id="360" r:id="rId61"/>
    <p:sldId id="361" r:id="rId62"/>
    <p:sldId id="369" r:id="rId63"/>
    <p:sldId id="370" r:id="rId64"/>
    <p:sldId id="366" r:id="rId65"/>
    <p:sldId id="367" r:id="rId66"/>
    <p:sldId id="368" r:id="rId6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harmacy Information" id="{DC6F44E0-4C14-4911-B3D5-738A5C7F6776}">
          <p14:sldIdLst>
            <p14:sldId id="256"/>
            <p14:sldId id="293"/>
            <p14:sldId id="304"/>
          </p14:sldIdLst>
        </p14:section>
        <p14:section name="External to Dispensary*" id="{8EBFCA02-D6FB-48C1-97CF-B4F48CB4800E}">
          <p14:sldIdLst>
            <p14:sldId id="306"/>
          </p14:sldIdLst>
        </p14:section>
        <p14:section name="Dispensary*" id="{2B380FB3-41DC-40E5-84DB-F5F0E73F3310}">
          <p14:sldIdLst>
            <p14:sldId id="258"/>
            <p14:sldId id="259"/>
            <p14:sldId id="260"/>
            <p14:sldId id="294"/>
          </p14:sldIdLst>
        </p14:section>
        <p14:section name="Security*" id="{D62285C3-9890-43FD-9A09-655E8B707B33}">
          <p14:sldIdLst>
            <p14:sldId id="261"/>
            <p14:sldId id="262"/>
            <p14:sldId id="263"/>
          </p14:sldIdLst>
        </p14:section>
        <p14:section name="Equipment and References*" id="{1B6AD752-D8C0-4E24-B028-D2AAAD1B26EA}">
          <p14:sldIdLst>
            <p14:sldId id="264"/>
            <p14:sldId id="305"/>
            <p14:sldId id="265"/>
            <p14:sldId id="307"/>
            <p14:sldId id="266"/>
          </p14:sldIdLst>
        </p14:section>
        <p14:section name="Medication Administration Record (MAR)" id="{B182A56F-001B-4D88-8E8A-EDDE134A9C71}">
          <p14:sldIdLst>
            <p14:sldId id="267"/>
          </p14:sldIdLst>
        </p14:section>
        <p14:section name="Confidentiality" id="{EABDEE2C-CE77-4C73-81BC-1CC05D5EBF28}">
          <p14:sldIdLst>
            <p14:sldId id="268"/>
            <p14:sldId id="269"/>
          </p14:sldIdLst>
        </p14:section>
        <p14:section name="Inventory Management*" id="{FAD92523-463E-4698-9C42-C738393D9C9B}">
          <p14:sldIdLst>
            <p14:sldId id="270"/>
            <p14:sldId id="271"/>
            <p14:sldId id="272"/>
            <p14:sldId id="273"/>
          </p14:sldIdLst>
        </p14:section>
        <p14:section name="Dispensed products" id="{0A4F6D22-7A6F-41C0-B026-A595B7A4C213}">
          <p14:sldIdLst>
            <p14:sldId id="275"/>
            <p14:sldId id="276"/>
            <p14:sldId id="277"/>
            <p14:sldId id="278"/>
            <p14:sldId id="279"/>
            <p14:sldId id="280"/>
          </p14:sldIdLst>
        </p14:section>
        <p14:section name="Sterile Compounding* (if applicable)" id="{DC77CA3B-A173-43FC-B115-6EA4EF0C1720}">
          <p14:sldIdLst/>
        </p14:section>
        <p14:section name="Pharmacy Manager's Responsibilites" id="{ECD3D52B-56A7-4D74-9EF9-919CFAAD4B56}">
          <p14:sldIdLst>
            <p14:sldId id="291"/>
            <p14:sldId id="292"/>
          </p14:sldIdLst>
        </p14:section>
        <p14:section name="Sterile Compounding* - Anteroom" id="{C0AA0D85-08DA-4FF7-9CD6-8DC15DDEAB1B}">
          <p14:sldIdLst>
            <p14:sldId id="338"/>
            <p14:sldId id="339"/>
            <p14:sldId id="341"/>
            <p14:sldId id="340"/>
            <p14:sldId id="342"/>
          </p14:sldIdLst>
        </p14:section>
        <p14:section name="Sterile Compounding* - Anteroom Equipment &amp; Supplies" id="{0C1962DE-13C7-41E1-91A6-5CA7374FCEA8}">
          <p14:sldIdLst>
            <p14:sldId id="343"/>
            <p14:sldId id="345"/>
            <p14:sldId id="346"/>
            <p14:sldId id="344"/>
            <p14:sldId id="363"/>
            <p14:sldId id="347"/>
          </p14:sldIdLst>
        </p14:section>
        <p14:section name="Sterile Compounding* - Clean Room" id="{F06B3229-6A0D-4A93-B35F-9F957841DA20}">
          <p14:sldIdLst>
            <p14:sldId id="348"/>
            <p14:sldId id="349"/>
            <p14:sldId id="350"/>
            <p14:sldId id="351"/>
            <p14:sldId id="352"/>
            <p14:sldId id="364"/>
          </p14:sldIdLst>
        </p14:section>
        <p14:section name="Sterile Compounding* - Other Area" id="{B1D60E4D-8C5A-4B70-81BD-7847734707DE}">
          <p14:sldIdLst>
            <p14:sldId id="353"/>
            <p14:sldId id="354"/>
            <p14:sldId id="355"/>
            <p14:sldId id="356"/>
            <p14:sldId id="357"/>
            <p14:sldId id="365"/>
            <p14:sldId id="358"/>
            <p14:sldId id="359"/>
          </p14:sldIdLst>
        </p14:section>
        <p14:section name="Sterile Compounding* - Hazardous Sterile Compounding Additional Supplies" id="{6D3B0052-3E9C-4F0E-B259-9991442AB0A6}">
          <p14:sldIdLst>
            <p14:sldId id="360"/>
            <p14:sldId id="361"/>
            <p14:sldId id="369"/>
            <p14:sldId id="370"/>
          </p14:sldIdLst>
        </p14:section>
        <p14:section name="Sterile Compounding* - Documentation" id="{1E5796E8-A157-4C8B-812A-B95DE8AD37BA}">
          <p14:sldIdLst>
            <p14:sldId id="366"/>
            <p14:sldId id="367"/>
            <p14:sldId id="3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E867845-010A-70D8-0F22-0FB18BAC4FA1}" name="Doreen Leong" initials="DL" userId="S::Doreen.Leong@bcpharmacists.org::e890024a-9b65-4109-9b6e-c287b6941247" providerId="AD"/>
  <p188:author id="{39B79FFD-D21B-473F-D0C0-DCE72C9C4398}" name="Kathleen Nguyen" initials="KN" userId="S::kathleen.nguyen@bcpharmacists.org::c39b10d6-f7fa-41f7-80da-41eba353b0e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8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microsoft.com/office/2018/10/relationships/authors" Target="author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71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ris Wong" userId="6c74e1c5-ca61-4bfb-afce-9e1c32f85ccb" providerId="ADAL" clId="{10315645-2659-4E4B-BAB0-A5A429D5B921}"/>
    <pc:docChg chg="">
      <pc:chgData name="Doris Wong" userId="6c74e1c5-ca61-4bfb-afce-9e1c32f85ccb" providerId="ADAL" clId="{10315645-2659-4E4B-BAB0-A5A429D5B921}" dt="2022-06-28T23:36:35.948" v="0"/>
      <pc:docMkLst>
        <pc:docMk/>
      </pc:docMkLst>
      <pc:sldChg chg="delCm">
        <pc:chgData name="Doris Wong" userId="6c74e1c5-ca61-4bfb-afce-9e1c32f85ccb" providerId="ADAL" clId="{10315645-2659-4E4B-BAB0-A5A429D5B921}" dt="2022-06-28T23:36:35.948" v="0"/>
        <pc:sldMkLst>
          <pc:docMk/>
          <pc:sldMk cId="2404943427" sldId="304"/>
        </pc:sldMkLst>
      </pc:sldChg>
    </pc:docChg>
  </pc:docChgLst>
</pc:chgInfo>
</file>

<file path=ppt/comments/modernComment_152_B076A552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BE96ADC-B77F-4D78-932D-9142A0D8ABC7}" authorId="{39B79FFD-D21B-473F-D0C0-DCE72C9C4398}" created="2022-05-31T17:29:31.754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960565586" sldId="338"/>
      <ac:spMk id="5" creationId="{1E6A7DC9-051E-4514-A603-BC1C8F64D8B1}"/>
    </ac:deMkLst>
    <p188:pos x="10127602" y="388775"/>
    <p188:txBody>
      <a:bodyPr/>
      <a:lstStyle/>
      <a:p>
        <a:r>
          <a:rPr lang="en-US"/>
          <a:t>made updates to the language here</a:t>
        </a:r>
      </a:p>
    </p188:txBody>
  </p188:cm>
</p188:cmLst>
</file>

<file path=ppt/comments/modernComment_153_7831AB0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1F2B79A-8D5F-4DFD-8D0D-695EEE04B271}" authorId="{39B79FFD-D21B-473F-D0C0-DCE72C9C4398}" created="2022-05-31T17:30:59.114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016520968" sldId="339"/>
      <ac:spMk id="5" creationId="{1E6A7DC9-051E-4514-A603-BC1C8F64D8B1}"/>
    </ac:deMkLst>
    <p188:txBody>
      <a:bodyPr/>
      <a:lstStyle/>
      <a:p>
        <a:r>
          <a:rPr lang="en-US"/>
          <a:t>same edits as previous slide</a:t>
        </a:r>
      </a:p>
    </p188:txBody>
  </p188:cm>
</p188:cmLst>
</file>

<file path=ppt/comments/modernComment_155_6D317699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427E0EB-C977-4C85-A215-51003F4F7ACF}" authorId="{39B79FFD-D21B-473F-D0C0-DCE72C9C4398}" created="2022-05-31T17:31:13.24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1831958169" sldId="341"/>
      <ac:spMk id="5" creationId="{1E6A7DC9-051E-4514-A603-BC1C8F64D8B1}"/>
    </ac:deMkLst>
    <p188:txBody>
      <a:bodyPr/>
      <a:lstStyle/>
      <a:p>
        <a:r>
          <a:rPr lang="en-US"/>
          <a:t>same edits as previous slide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10A5E-A42D-4F80-80D5-B74670C09FEA}" type="datetimeFigureOut">
              <a:rPr lang="en-CA" smtClean="0"/>
              <a:t>2022-06-28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1BB00-F01E-40B0-AC3F-BF5FDD2CEF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4091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323BB-C13A-47C6-AA5B-8E0DB5E0C50F}" type="slidenum">
              <a:rPr lang="en-CA" smtClean="0"/>
              <a:t>61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5029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703B-63CF-4370-B1AB-FD7A78A78C0D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5B87-0CB8-4A33-A06A-2116F3CE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703B-63CF-4370-B1AB-FD7A78A78C0D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5B87-0CB8-4A33-A06A-2116F3CE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41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703B-63CF-4370-B1AB-FD7A78A78C0D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5B87-0CB8-4A33-A06A-2116F3CE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28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703B-63CF-4370-B1AB-FD7A78A78C0D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5B87-0CB8-4A33-A06A-2116F3CE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659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703B-63CF-4370-B1AB-FD7A78A78C0D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5B87-0CB8-4A33-A06A-2116F3CE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48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703B-63CF-4370-B1AB-FD7A78A78C0D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5B87-0CB8-4A33-A06A-2116F3CE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6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703B-63CF-4370-B1AB-FD7A78A78C0D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5B87-0CB8-4A33-A06A-2116F3CE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69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703B-63CF-4370-B1AB-FD7A78A78C0D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5B87-0CB8-4A33-A06A-2116F3CE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5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703B-63CF-4370-B1AB-FD7A78A78C0D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5B87-0CB8-4A33-A06A-2116F3CE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0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703B-63CF-4370-B1AB-FD7A78A78C0D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5B87-0CB8-4A33-A06A-2116F3CE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08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8703B-63CF-4370-B1AB-FD7A78A78C0D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5B87-0CB8-4A33-A06A-2116F3CE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65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76201" y="6538912"/>
            <a:ext cx="396239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9131-Hospital_Preopening_Inspection_Digital_Evidence_Form v2022.1</a:t>
            </a:r>
            <a:r>
              <a:rPr lang="en-US" sz="700" baseline="0" dirty="0"/>
              <a:t>  (revised 2022-07-04)</a:t>
            </a:r>
            <a:endParaRPr lang="en-CA" sz="7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C5B87-0CB8-4A33-A06A-2116F3CE1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05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library.bcpharmacists.org/3_Registration_Licensure/5237-Pharmacy-Licensure-Guide.pdf#page=153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52_B076A55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53_7831AB08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55_6D317699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pra.ca/sites/default/files/2017-09/Mdl_Stnds_Pharmacy_Compounding_Hazardous_Sterile_Preparations_Nov2016_Revised_b.pdf" TargetMode="External"/><Relationship Id="rId2" Type="http://schemas.openxmlformats.org/officeDocument/2006/relationships/hyperlink" Target="https://www.napra.ca/sites/default/files/2017-09/Mdl_Stnds_Pharmacy_Compounding_NonHazardous_Sterile_Preparations_Nov2016_Revised_b.pdf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5252" y="1287283"/>
            <a:ext cx="9532264" cy="2204063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/>
              <a:t>Hospital/Satellite Preopening/Change in Layout Inspection: Digital Evidence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87802"/>
              </p:ext>
            </p:extLst>
          </p:nvPr>
        </p:nvGraphicFramePr>
        <p:xfrm>
          <a:off x="895252" y="3815836"/>
          <a:ext cx="1033880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4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7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46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dirty="0"/>
                        <a:t>Pharmacy Information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Pharmacy Operating Name: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Pharmacy Manager: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Contact Information: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Phone: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916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3b. Security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57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3c. After hours service: locked cabinet </a:t>
            </a:r>
            <a:r>
              <a:rPr lang="en-US" sz="2900" b="1" i="1" dirty="0"/>
              <a:t>or </a:t>
            </a:r>
            <a:r>
              <a:rPr lang="en-US" sz="2900" dirty="0"/>
              <a:t>other secure enclosure</a:t>
            </a:r>
            <a:endParaRPr lang="en-US" sz="29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092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4a. Equipment (cold chain)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1. Refrigerator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/>
              <a:t>2. Digital Thermometer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5118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96EFE-32EA-476A-B9B8-6CC7789BC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4a. Equipment (cold chain) continued</a:t>
            </a:r>
            <a:endParaRPr lang="en-CA" sz="29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0CEBC5-EB7A-4EDA-ADF4-B7519644FB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3. Temperature Log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F8A5DB-90A4-4E76-9483-32BDF8ADCF2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728532-3FB7-4142-AC27-5B3626D4BC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0B23F8-87FA-49B4-862B-AB5859A9D90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8716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4b. Equipment (electronic recordkeeping)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1. Device (e.g. Scanner)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/>
              <a:t>2. Backed up Records Storage Area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6475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747A3-5C55-43FD-8971-295D6212B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4c. Equipment &amp; supplies (</a:t>
            </a:r>
            <a:r>
              <a:rPr lang="en-US" sz="2900" dirty="0" err="1"/>
              <a:t>iOAT</a:t>
            </a:r>
            <a:r>
              <a:rPr lang="en-US" sz="2900" dirty="0"/>
              <a:t>) </a:t>
            </a:r>
            <a:r>
              <a:rPr lang="en-US" sz="2900" b="1" i="1" dirty="0"/>
              <a:t>or</a:t>
            </a:r>
            <a:r>
              <a:rPr lang="en-US" sz="2900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  <a:r>
              <a:rPr lang="en-US" sz="2900" dirty="0"/>
              <a:t> </a:t>
            </a:r>
            <a:endParaRPr lang="en-CA" sz="29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B8483E7-0A2C-437E-835F-3288C2A741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6BC89E1-05B2-4F47-9EE9-793BE0ED4B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371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4d.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18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5a. Medication Administration Record (MAR)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50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6a. Shredder </a:t>
            </a:r>
            <a:r>
              <a:rPr lang="en-US" sz="2900" dirty="0">
                <a:solidFill>
                  <a:srgbClr val="00B050"/>
                </a:solidFill>
              </a:rPr>
              <a:t>OR </a:t>
            </a:r>
            <a:r>
              <a:rPr lang="en-US" sz="2900" dirty="0"/>
              <a:t>contract with a document destruction company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696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6b. Offsite storage contract </a:t>
            </a:r>
            <a:r>
              <a:rPr lang="en-US" sz="2900" b="1" i="1" dirty="0"/>
              <a:t>or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46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/>
              <a:t>Tips to Avoid Delays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6287"/>
            <a:ext cx="10515600" cy="4728754"/>
          </a:xfrm>
        </p:spPr>
        <p:txBody>
          <a:bodyPr>
            <a:normAutofit/>
          </a:bodyPr>
          <a:lstStyle/>
          <a:p>
            <a:r>
              <a:rPr lang="en-US" sz="2000" dirty="0"/>
              <a:t>Ensure that you have read and understand the requirement(s) for each item in the Pharmacy Pre-opening Inspection Report before producing digital evidence. </a:t>
            </a:r>
          </a:p>
          <a:p>
            <a:r>
              <a:rPr lang="en-US" sz="2000" dirty="0"/>
              <a:t>The digital evidence for each item must demonstrate that the item </a:t>
            </a:r>
            <a:r>
              <a:rPr lang="en-US" sz="2000" b="1" dirty="0">
                <a:solidFill>
                  <a:srgbClr val="00B050"/>
                </a:solidFill>
              </a:rPr>
              <a:t>meets the legislative requirements</a:t>
            </a:r>
            <a:r>
              <a:rPr lang="en-US" sz="2000" dirty="0"/>
              <a:t>. A summary of all physical items required to be shown in digital evidence can be found in </a:t>
            </a:r>
            <a:r>
              <a:rPr lang="en-US" sz="2000" dirty="0">
                <a:hlinkClick r:id="rId2"/>
              </a:rPr>
              <a:t>Appendix C of the </a:t>
            </a:r>
            <a:r>
              <a:rPr lang="en-US" sz="2000" i="1" dirty="0">
                <a:hlinkClick r:id="rId2"/>
              </a:rPr>
              <a:t>Pharmacy Licensure Guide</a:t>
            </a:r>
            <a:r>
              <a:rPr lang="en-US" sz="2000" i="1" dirty="0"/>
              <a:t> </a:t>
            </a:r>
            <a:r>
              <a:rPr lang="en-US" sz="2000" dirty="0"/>
              <a:t>(Hospital and Satellite only)</a:t>
            </a:r>
          </a:p>
          <a:p>
            <a:r>
              <a:rPr lang="en-US" sz="2000" dirty="0"/>
              <a:t>The digital evidence must </a:t>
            </a:r>
            <a:r>
              <a:rPr lang="en-US" sz="2000" b="1" dirty="0">
                <a:solidFill>
                  <a:srgbClr val="00B050"/>
                </a:solidFill>
              </a:rPr>
              <a:t>provide sufficient context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/>
              <a:t>for the College to determine whether the requirements are met. </a:t>
            </a:r>
          </a:p>
          <a:p>
            <a:r>
              <a:rPr lang="en-US" sz="2000" dirty="0"/>
              <a:t>The digital evidence must be recently produced at the site and </a:t>
            </a:r>
            <a:r>
              <a:rPr lang="en-US" sz="2000" b="1" dirty="0">
                <a:solidFill>
                  <a:srgbClr val="00B050"/>
                </a:solidFill>
              </a:rPr>
              <a:t>must not </a:t>
            </a:r>
            <a:r>
              <a:rPr lang="en-US" sz="2000" dirty="0"/>
              <a:t>be the same digital evidence that was previously submitted for the same location or another location. If there are photos that cannot be taken at the site, please advise.</a:t>
            </a:r>
          </a:p>
          <a:p>
            <a:r>
              <a:rPr lang="en-US" sz="2000" dirty="0"/>
              <a:t>You may submit digital evidence in the form of </a:t>
            </a:r>
            <a:r>
              <a:rPr lang="en-US" sz="2000" b="1" dirty="0">
                <a:solidFill>
                  <a:srgbClr val="00B050"/>
                </a:solidFill>
              </a:rPr>
              <a:t>pictures and video</a:t>
            </a:r>
            <a:r>
              <a:rPr lang="en-US" sz="2000" dirty="0"/>
              <a:t>. When submitting digital evidence ensure the email does not exceed 25mb in size. You may also upload your digital evidence to a cloud service and share the link via email. </a:t>
            </a:r>
          </a:p>
        </p:txBody>
      </p:sp>
    </p:spTree>
    <p:extLst>
      <p:ext uri="{BB962C8B-B14F-4D97-AF65-F5344CB8AC3E}">
        <p14:creationId xmlns:p14="http://schemas.microsoft.com/office/powerpoint/2010/main" val="30575394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7a. Drug receiving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626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7b. Storage area for non-usable and expired drugs</a:t>
            </a:r>
            <a:endParaRPr lang="en-US" sz="29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828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7c. Hazardous drugs storage area </a:t>
            </a:r>
            <a:r>
              <a:rPr lang="en-US" sz="2900" b="1" i="1" dirty="0"/>
              <a:t>or</a:t>
            </a:r>
            <a:r>
              <a:rPr lang="en-US" sz="2900" i="1" dirty="0"/>
              <a:t> </a:t>
            </a:r>
            <a:r>
              <a:rPr lang="en-US" sz="2900" i="1" dirty="0">
                <a:solidFill>
                  <a:srgbClr val="00B050"/>
                </a:solidFill>
              </a:rPr>
              <a:t>N/A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183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7d. Storage area for sample drugs </a:t>
            </a:r>
            <a:r>
              <a:rPr lang="en-US" sz="2900" b="1" i="1" dirty="0"/>
              <a:t>or</a:t>
            </a:r>
            <a:r>
              <a:rPr lang="en-US" sz="2900" dirty="0"/>
              <a:t> </a:t>
            </a:r>
            <a:r>
              <a:rPr lang="en-US" sz="2900" i="1" dirty="0">
                <a:solidFill>
                  <a:srgbClr val="00B050"/>
                </a:solidFill>
              </a:rPr>
              <a:t>N/A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630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8a. Drug packaging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858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8b. Drug container label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862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900" dirty="0"/>
              <a:t>8c. Inpatient prescription label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348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8d. Outpatient prescription labels </a:t>
            </a:r>
            <a:endParaRPr lang="en-US" sz="2900" dirty="0">
              <a:solidFill>
                <a:srgbClr val="00B05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1. Single-entity product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/>
              <a:t>2. Multiple-entity product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11479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578483" cy="1325563"/>
          </a:xfrm>
        </p:spPr>
        <p:txBody>
          <a:bodyPr>
            <a:normAutofit/>
          </a:bodyPr>
          <a:lstStyle/>
          <a:p>
            <a:r>
              <a:rPr lang="en-US" sz="2900" dirty="0"/>
              <a:t>8e. Inpatient pass and Emergency Department take home drugs labels</a:t>
            </a:r>
            <a:endParaRPr lang="en-US" sz="29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3101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8f. Filling supplies (e.g. vials and bottles including caps)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61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/>
              <a:t>Which sections to complete?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If you are applying for a </a:t>
            </a:r>
            <a:r>
              <a:rPr lang="en-US" sz="2000" b="1" dirty="0"/>
              <a:t>New pharmacy licence </a:t>
            </a:r>
            <a:r>
              <a:rPr lang="en-US" sz="2000" dirty="0"/>
              <a:t>or </a:t>
            </a:r>
            <a:r>
              <a:rPr lang="en-US" sz="2000" b="1" dirty="0"/>
              <a:t>Change of Location:</a:t>
            </a:r>
          </a:p>
          <a:p>
            <a:pPr lvl="1"/>
            <a:r>
              <a:rPr lang="en-US" sz="2000" dirty="0"/>
              <a:t>Complete </a:t>
            </a:r>
            <a:r>
              <a:rPr lang="en-US" sz="2000" u="sng" dirty="0"/>
              <a:t>the entire report</a:t>
            </a:r>
            <a:r>
              <a:rPr lang="en-US" sz="2000" dirty="0"/>
              <a:t> and submit supporting digital evidence for each item in the report.  </a:t>
            </a:r>
          </a:p>
          <a:p>
            <a:endParaRPr lang="en-US" sz="2000" dirty="0"/>
          </a:p>
          <a:p>
            <a:r>
              <a:rPr lang="en-US" sz="2000" dirty="0"/>
              <a:t>If you are applying for a </a:t>
            </a:r>
            <a:r>
              <a:rPr lang="en-US" sz="2000" b="1" dirty="0"/>
              <a:t>Change in Layout:</a:t>
            </a:r>
          </a:p>
          <a:p>
            <a:pPr lvl="1"/>
            <a:r>
              <a:rPr lang="en-US" sz="2000" dirty="0"/>
              <a:t>Complete only the sections with an asterisk “*”  (i.e. you do not have to complete the entire report)</a:t>
            </a:r>
          </a:p>
          <a:p>
            <a:pPr lvl="1"/>
            <a:endParaRPr lang="en-US" sz="2000" dirty="0"/>
          </a:p>
          <a:p>
            <a:r>
              <a:rPr lang="en-US" sz="2000" dirty="0"/>
              <a:t>You must complete the </a:t>
            </a:r>
            <a:r>
              <a:rPr lang="en-US" sz="2000" b="1" i="1" dirty="0"/>
              <a:t>Sterile Compounding</a:t>
            </a:r>
            <a:r>
              <a:rPr lang="en-US" sz="2000" dirty="0"/>
              <a:t> section if your telepharmacy compounds sterile preparation regardless of type of application.</a:t>
            </a:r>
          </a:p>
          <a:p>
            <a:endParaRPr lang="en-CA" sz="2000" dirty="0"/>
          </a:p>
          <a:p>
            <a:pPr marL="0" indent="0">
              <a:buNone/>
            </a:pPr>
            <a:r>
              <a:rPr lang="en-CA" sz="2000" dirty="0"/>
              <a:t>Please note you may add additional slides, text or objects (arrows, boxes) as needed to demonstrate the pharmacy meets the requirements. </a:t>
            </a:r>
          </a:p>
        </p:txBody>
      </p:sp>
    </p:spTree>
    <p:extLst>
      <p:ext uri="{BB962C8B-B14F-4D97-AF65-F5344CB8AC3E}">
        <p14:creationId xmlns:p14="http://schemas.microsoft.com/office/powerpoint/2010/main" val="24049434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9a. Staff identification (e.g. name tag/badge)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175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9b. Policy &amp; Procedure Manual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418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437258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 dirty="0"/>
              <a:t>C1a. Anteroom (non-hazardous only): functional parameters </a:t>
            </a:r>
            <a:r>
              <a:rPr lang="en-US" sz="2900" b="1" i="1" dirty="0"/>
              <a:t>or</a:t>
            </a:r>
            <a:r>
              <a:rPr lang="en-US" sz="2900" i="1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E6A7DC9-051E-4514-A603-BC1C8F64D8B1}"/>
              </a:ext>
            </a:extLst>
          </p:cNvPr>
          <p:cNvSpPr txBox="1">
            <a:spLocks/>
          </p:cNvSpPr>
          <p:nvPr/>
        </p:nvSpPr>
        <p:spPr>
          <a:xfrm>
            <a:off x="838198" y="5616702"/>
            <a:ext cx="10896602" cy="804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9870" indent="-22987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Provide photo(s) of the anteroom for non-hazardous sterile compounding </a:t>
            </a:r>
            <a:r>
              <a:rPr lang="en-US" sz="2000" b="1" dirty="0"/>
              <a:t>and</a:t>
            </a:r>
            <a:r>
              <a:rPr lang="en-US" sz="2000" dirty="0"/>
              <a:t> email a pdf copy of the testing and certification report(s) to show that the room meets the functional parameters required. </a:t>
            </a:r>
          </a:p>
        </p:txBody>
      </p:sp>
    </p:spTree>
    <p:extLst>
      <p:ext uri="{BB962C8B-B14F-4D97-AF65-F5344CB8AC3E}">
        <p14:creationId xmlns:p14="http://schemas.microsoft.com/office/powerpoint/2010/main" val="296056558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 dirty="0"/>
              <a:t>C1a. Anteroom (hazardous only): functional parameters </a:t>
            </a:r>
            <a:r>
              <a:rPr lang="en-US" sz="2900" b="1" i="1" dirty="0"/>
              <a:t>or</a:t>
            </a:r>
            <a:r>
              <a:rPr lang="en-US" sz="2900" i="1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E6A7DC9-051E-4514-A603-BC1C8F64D8B1}"/>
              </a:ext>
            </a:extLst>
          </p:cNvPr>
          <p:cNvSpPr txBox="1">
            <a:spLocks/>
          </p:cNvSpPr>
          <p:nvPr/>
        </p:nvSpPr>
        <p:spPr>
          <a:xfrm>
            <a:off x="800098" y="5645276"/>
            <a:ext cx="10863581" cy="8937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9870" indent="-22987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a typeface="+mn-lt"/>
                <a:cs typeface="+mn-lt"/>
              </a:rPr>
              <a:t>Provide photo(s) of the anteroom for hazardous sterile compounding </a:t>
            </a:r>
            <a:r>
              <a:rPr lang="en-US" sz="2000" b="1" dirty="0">
                <a:ea typeface="+mn-lt"/>
                <a:cs typeface="+mn-lt"/>
              </a:rPr>
              <a:t>and</a:t>
            </a:r>
            <a:r>
              <a:rPr lang="en-US" sz="2000" dirty="0">
                <a:ea typeface="+mn-lt"/>
                <a:cs typeface="+mn-lt"/>
              </a:rPr>
              <a:t> email a pdf copy of the testing and certification report(s) to show that the room meets the functional parameters required.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652096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 dirty="0"/>
              <a:t>C1a. Anteroom (shared): functional parameters </a:t>
            </a:r>
            <a:r>
              <a:rPr lang="en-US" sz="2900" b="1" i="1" dirty="0"/>
              <a:t>or</a:t>
            </a:r>
            <a:r>
              <a:rPr lang="en-US" sz="2900" i="1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11109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13141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E6A7DC9-051E-4514-A603-BC1C8F64D8B1}"/>
              </a:ext>
            </a:extLst>
          </p:cNvPr>
          <p:cNvSpPr txBox="1">
            <a:spLocks/>
          </p:cNvSpPr>
          <p:nvPr/>
        </p:nvSpPr>
        <p:spPr>
          <a:xfrm>
            <a:off x="838198" y="5525262"/>
            <a:ext cx="11170922" cy="81457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9870" indent="-22987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a typeface="+mn-lt"/>
                <a:cs typeface="+mn-lt"/>
              </a:rPr>
              <a:t>Provide photo(s) of the shared anteroom for non-hazardous and hazardous sterile compounding </a:t>
            </a:r>
            <a:r>
              <a:rPr lang="en-US" sz="2000" b="1" dirty="0">
                <a:ea typeface="+mn-lt"/>
                <a:cs typeface="+mn-lt"/>
              </a:rPr>
              <a:t>and </a:t>
            </a:r>
            <a:r>
              <a:rPr lang="en-US" sz="2000" dirty="0">
                <a:ea typeface="+mn-lt"/>
                <a:cs typeface="+mn-lt"/>
              </a:rPr>
              <a:t>email a pdf copy of the testing and certification report(s) to show that the room meets the functional parameters required.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195816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 dirty="0"/>
              <a:t>C1b. Room temperature control/monitoring device</a:t>
            </a:r>
            <a:endParaRPr lang="en-US" sz="29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28CD9D8-BDE2-A2B0-621D-A58C1B40A631}"/>
              </a:ext>
            </a:extLst>
          </p:cNvPr>
          <p:cNvSpPr txBox="1">
            <a:spLocks/>
          </p:cNvSpPr>
          <p:nvPr/>
        </p:nvSpPr>
        <p:spPr>
          <a:xfrm>
            <a:off x="838199" y="5616702"/>
            <a:ext cx="10436752" cy="846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room temperature control and/or monitoring device</a:t>
            </a:r>
          </a:p>
          <a:p>
            <a:pPr marL="916200" lvl="1" indent="-230400">
              <a:lnSpc>
                <a:spcPct val="110000"/>
              </a:lnSpc>
            </a:pPr>
            <a:r>
              <a:rPr lang="en-US" sz="1600" dirty="0"/>
              <a:t>Photo must provide context showing where it is located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2980163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 dirty="0"/>
              <a:t>C1c. Demarcation line</a:t>
            </a:r>
            <a:endParaRPr lang="en-US" sz="29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182307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182307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E6A7DC9-051E-4514-A603-BC1C8F64D8B1}"/>
              </a:ext>
            </a:extLst>
          </p:cNvPr>
          <p:cNvSpPr txBox="1">
            <a:spLocks/>
          </p:cNvSpPr>
          <p:nvPr/>
        </p:nvSpPr>
        <p:spPr>
          <a:xfrm>
            <a:off x="838199" y="5563433"/>
            <a:ext cx="10436752" cy="8107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9870" indent="-22987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each demarcation line taken from a distance </a:t>
            </a:r>
            <a:endParaRPr lang="en-US" sz="2000" dirty="0">
              <a:cs typeface="Calibri"/>
            </a:endParaRPr>
          </a:p>
          <a:p>
            <a:pPr marL="687070" indent="-22987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Photo must provide context showing where each demarcation line is located, label the photos of where each line is if there are multiple anterooms</a:t>
            </a:r>
            <a:endParaRPr lang="en-CA" sz="16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540619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C2a. Anteroom equipment &amp; supplies: gowning &amp; garbing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DAE8018-E04F-4A92-A476-5914AAE91D61}"/>
              </a:ext>
            </a:extLst>
          </p:cNvPr>
          <p:cNvGraphicFramePr>
            <a:graphicFrameLocks/>
          </p:cNvGraphicFramePr>
          <p:nvPr/>
        </p:nvGraphicFramePr>
        <p:xfrm>
          <a:off x="24064" y="2637446"/>
          <a:ext cx="1574800" cy="3056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20291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Required equipment:</a:t>
                      </a:r>
                      <a:endParaRPr lang="en-CA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87520">
                <a:tc>
                  <a:txBody>
                    <a:bodyPr/>
                    <a:lstStyle/>
                    <a:p>
                      <a:pPr lvl="0"/>
                      <a:r>
                        <a:rPr lang="en-CA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Personal Protective Equipment (PPE)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shoe covers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hair cover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beard covers (if applicable)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surgical mask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non-shedding protective gown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non-powdered sterile gloves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dedicated apparel (e.g. </a:t>
                      </a:r>
                      <a:r>
                        <a:rPr lang="en-CA" sz="1050" b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Uniform/clean room scrubs</a:t>
                      </a:r>
                      <a:r>
                        <a:rPr lang="en-CA" sz="105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 </a:t>
                      </a:r>
                      <a:r>
                        <a:rPr lang="en-US" sz="105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39577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Mirror, or other means to verify garbing</a:t>
                      </a:r>
                      <a:r>
                        <a:rPr lang="en-CA" sz="1200" b="0" dirty="0">
                          <a:effectLst/>
                        </a:rPr>
                        <a:t> </a:t>
                      </a:r>
                      <a:r>
                        <a:rPr lang="en-US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95576399"/>
                  </a:ext>
                </a:extLst>
              </a:tr>
            </a:tbl>
          </a:graphicData>
        </a:graphic>
      </p:graphicFrame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0220993-F5A2-7DAD-609D-EF1548B0789E}"/>
              </a:ext>
            </a:extLst>
          </p:cNvPr>
          <p:cNvSpPr txBox="1">
            <a:spLocks/>
          </p:cNvSpPr>
          <p:nvPr/>
        </p:nvSpPr>
        <p:spPr>
          <a:xfrm>
            <a:off x="1515969" y="566562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equipment and supplies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600" dirty="0"/>
              <a:t>May be taken together or in separate photos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31495708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C2b. Anteroom equipment &amp; supplies: </a:t>
            </a:r>
            <a:r>
              <a:rPr lang="en-US" sz="2900"/>
              <a:t>hand hygiene/cleansing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DAE8018-E04F-4A92-A476-5914AAE91D61}"/>
              </a:ext>
            </a:extLst>
          </p:cNvPr>
          <p:cNvGraphicFramePr>
            <a:graphicFrameLocks/>
          </p:cNvGraphicFramePr>
          <p:nvPr/>
        </p:nvGraphicFramePr>
        <p:xfrm>
          <a:off x="17418" y="2114932"/>
          <a:ext cx="1574800" cy="2955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20291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Required equipment:</a:t>
                      </a:r>
                      <a:endParaRPr lang="en-CA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202911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Hands-free sink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Soap dispenser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Nail picks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Alcohol-based hand rub (ABHR)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Hand-drying system:  ☐ Lint free towels in a dispenser OR ☐ air hand dryer designed for use in controlled areas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Clock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Eyewash station (in/nearby anteroom)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</a:tbl>
          </a:graphicData>
        </a:graphic>
      </p:graphicFrame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BE14684-DD62-F223-CC1D-BDE0610C9FA6}"/>
              </a:ext>
            </a:extLst>
          </p:cNvPr>
          <p:cNvSpPr txBox="1">
            <a:spLocks/>
          </p:cNvSpPr>
          <p:nvPr/>
        </p:nvSpPr>
        <p:spPr>
          <a:xfrm>
            <a:off x="1515969" y="566562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equipment and supplies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600" dirty="0"/>
              <a:t>May be taken together or in separate photos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40374649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C2b. Anteroom equipment &amp; supplies: cleaning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DAE8018-E04F-4A92-A476-5914AAE91D61}"/>
              </a:ext>
            </a:extLst>
          </p:cNvPr>
          <p:cNvGraphicFramePr>
            <a:graphicFrameLocks/>
          </p:cNvGraphicFramePr>
          <p:nvPr/>
        </p:nvGraphicFramePr>
        <p:xfrm>
          <a:off x="24064" y="2637446"/>
          <a:ext cx="1574800" cy="27727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20291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Required equipment:</a:t>
                      </a:r>
                      <a:endParaRPr lang="en-CA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202911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Cleaning equipment and supplies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Disinfectant</a:t>
                      </a:r>
                    </a:p>
                    <a:p>
                      <a:pPr marL="628650" lvl="1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Germicidal detergent</a:t>
                      </a:r>
                    </a:p>
                    <a:p>
                      <a:pPr marL="628650" lvl="1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Sterile disinfectant (70% isopropyl alcohol), AND</a:t>
                      </a:r>
                    </a:p>
                    <a:p>
                      <a:pPr marL="628650" lvl="1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Sporicidal agent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Waste container and plastic bags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 Safety Data Sheets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</a:tbl>
          </a:graphicData>
        </a:graphic>
      </p:graphicFrame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A571712C-1A3F-297D-4E97-BBBE95D3F887}"/>
              </a:ext>
            </a:extLst>
          </p:cNvPr>
          <p:cNvSpPr txBox="1">
            <a:spLocks/>
          </p:cNvSpPr>
          <p:nvPr/>
        </p:nvSpPr>
        <p:spPr>
          <a:xfrm>
            <a:off x="1515969" y="566562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equipment and supplies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600" dirty="0"/>
              <a:t>May be taken together or in separate photos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2685912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E7970-A8F6-4DD3-8051-1DD8E91CB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900" dirty="0"/>
              <a:t>1a. Separate injection room for </a:t>
            </a:r>
            <a:r>
              <a:rPr lang="en-CA" sz="2900" dirty="0" err="1"/>
              <a:t>iOAT</a:t>
            </a:r>
            <a:r>
              <a:rPr lang="en-CA" sz="2900" dirty="0"/>
              <a:t> room </a:t>
            </a:r>
            <a:r>
              <a:rPr lang="en-CA" sz="2900" b="1" i="1" dirty="0"/>
              <a:t>or</a:t>
            </a:r>
            <a:r>
              <a:rPr lang="en-CA" sz="2900" dirty="0"/>
              <a:t> </a:t>
            </a:r>
            <a:r>
              <a:rPr lang="en-CA" sz="2900" dirty="0">
                <a:solidFill>
                  <a:srgbClr val="00B050"/>
                </a:solidFill>
              </a:rPr>
              <a:t>N/A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2AB32-892A-4A6D-893E-E49FCF0A446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372FB9-5BBE-4446-A23D-B8A754E9BF2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97942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C2d. Anteroom equipment &amp; supplies:</a:t>
            </a:r>
            <a:r>
              <a:rPr lang="en-US" sz="2800" dirty="0"/>
              <a:t> c</a:t>
            </a:r>
            <a:r>
              <a:rPr lang="en-US" sz="2900" dirty="0"/>
              <a:t>old chain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111283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111283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2089F8F-A1F8-4A9A-9225-382A498DF919}"/>
              </a:ext>
            </a:extLst>
          </p:cNvPr>
          <p:cNvSpPr txBox="1">
            <a:spLocks/>
          </p:cNvSpPr>
          <p:nvPr/>
        </p:nvSpPr>
        <p:spPr>
          <a:xfrm>
            <a:off x="1065320" y="5483232"/>
            <a:ext cx="5840807" cy="12533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Photo(s) of refrigerator (and freezer) taken from a distance 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700" dirty="0"/>
              <a:t>Photo must provide context showing where the fridge is located in the anteroom</a:t>
            </a:r>
            <a:endParaRPr lang="en-CA" sz="170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509C958-9BD8-4BDC-AE09-0FCFA6EEE7BF}"/>
              </a:ext>
            </a:extLst>
          </p:cNvPr>
          <p:cNvSpPr txBox="1">
            <a:spLocks/>
          </p:cNvSpPr>
          <p:nvPr/>
        </p:nvSpPr>
        <p:spPr>
          <a:xfrm>
            <a:off x="6821909" y="5489254"/>
            <a:ext cx="5368641" cy="12533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Photo(s) of the inside of the refrigerator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900" dirty="0">
                <a:effectLst/>
                <a:latin typeface="Calibri" panose="020F0502020204030204" pitchFamily="34" charset="0"/>
              </a:rPr>
              <a:t>A standard “bar” fridge (combination fridge/freezer with one exterior door) is </a:t>
            </a:r>
            <a:r>
              <a:rPr lang="en-CA" sz="1900" u="sng" dirty="0">
                <a:effectLst/>
                <a:latin typeface="Calibri" panose="020F0502020204030204" pitchFamily="34" charset="0"/>
              </a:rPr>
              <a:t>not</a:t>
            </a:r>
            <a:r>
              <a:rPr lang="en-CA" sz="1900" dirty="0">
                <a:effectLst/>
                <a:latin typeface="Calibri" panose="020F0502020204030204" pitchFamily="34" charset="0"/>
              </a:rPr>
              <a:t> acceptable as it does not maintain even temperatures</a:t>
            </a:r>
            <a:endParaRPr lang="en-CA" sz="1900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DAE8018-E04F-4A92-A476-5914AAE91D61}"/>
              </a:ext>
            </a:extLst>
          </p:cNvPr>
          <p:cNvGraphicFramePr>
            <a:graphicFrameLocks/>
          </p:cNvGraphicFramePr>
          <p:nvPr/>
        </p:nvGraphicFramePr>
        <p:xfrm>
          <a:off x="24064" y="2637446"/>
          <a:ext cx="1574800" cy="1578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20291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Required equipment:</a:t>
                      </a:r>
                      <a:endParaRPr lang="en-CA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202911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Refrigerator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248572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Freezer (or N/A)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047408"/>
                  </a:ext>
                </a:extLst>
              </a:tr>
              <a:tr h="395777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 thermometer and temperature log, OR continuous temperature recorder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95576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7621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C2d. Anteroom equipment &amp; supplies:</a:t>
            </a:r>
            <a:r>
              <a:rPr lang="en-US" sz="2800" dirty="0"/>
              <a:t> c</a:t>
            </a:r>
            <a:r>
              <a:rPr lang="en-US" sz="2900" dirty="0"/>
              <a:t>old chain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2089F8F-A1F8-4A9A-9225-382A498DF919}"/>
              </a:ext>
            </a:extLst>
          </p:cNvPr>
          <p:cNvSpPr txBox="1">
            <a:spLocks/>
          </p:cNvSpPr>
          <p:nvPr/>
        </p:nvSpPr>
        <p:spPr>
          <a:xfrm>
            <a:off x="838198" y="5604669"/>
            <a:ext cx="10515600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digital thermometer and temperature log, OR continuous temperature recorder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103744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C2e. Anteroom equipment &amp; supplies:</a:t>
            </a:r>
            <a:r>
              <a:rPr lang="en-US" sz="2800" dirty="0"/>
              <a:t> transferring products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DAE8018-E04F-4A92-A476-5914AAE91D61}"/>
              </a:ext>
            </a:extLst>
          </p:cNvPr>
          <p:cNvGraphicFramePr>
            <a:graphicFrameLocks/>
          </p:cNvGraphicFramePr>
          <p:nvPr/>
        </p:nvGraphicFramePr>
        <p:xfrm>
          <a:off x="24064" y="2637446"/>
          <a:ext cx="1574800" cy="694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180683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Required equipment:</a:t>
                      </a:r>
                      <a:endParaRPr lang="en-CA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155503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Pass-through </a:t>
                      </a:r>
                      <a:r>
                        <a:rPr lang="en-CA" sz="1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 N/A</a:t>
                      </a:r>
                      <a:endParaRPr lang="en-CA" sz="1000" kern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178144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Cart </a:t>
                      </a:r>
                      <a:r>
                        <a:rPr lang="en-CA" sz="1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 N/A</a:t>
                      </a:r>
                      <a:endParaRPr lang="en-CA" sz="1000" kern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047408"/>
                  </a:ext>
                </a:extLst>
              </a:tr>
              <a:tr h="12307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Bin or tray</a:t>
                      </a: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000" kern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95576399"/>
                  </a:ext>
                </a:extLst>
              </a:tr>
            </a:tbl>
          </a:graphicData>
        </a:graphic>
      </p:graphicFrame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AB8789FD-1FB2-A5C7-2ED4-CDEC4AA6C22C}"/>
              </a:ext>
            </a:extLst>
          </p:cNvPr>
          <p:cNvSpPr txBox="1">
            <a:spLocks/>
          </p:cNvSpPr>
          <p:nvPr/>
        </p:nvSpPr>
        <p:spPr>
          <a:xfrm>
            <a:off x="1515969" y="566562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equipment and supplies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600" dirty="0"/>
              <a:t>May be taken together or in separate photos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5204623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 dirty="0"/>
              <a:t>C3a. Clean room (non-hazardous only): functional parameters </a:t>
            </a:r>
            <a:r>
              <a:rPr lang="en-US" sz="2900" b="1" i="1" dirty="0"/>
              <a:t>or</a:t>
            </a:r>
            <a:r>
              <a:rPr lang="en-US" sz="2900" i="1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E6A7DC9-051E-4514-A603-BC1C8F64D8B1}"/>
              </a:ext>
            </a:extLst>
          </p:cNvPr>
          <p:cNvSpPr txBox="1">
            <a:spLocks/>
          </p:cNvSpPr>
          <p:nvPr/>
        </p:nvSpPr>
        <p:spPr>
          <a:xfrm>
            <a:off x="838199" y="5616702"/>
            <a:ext cx="11084512" cy="9223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9870" indent="-22987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ea typeface="+mn-lt"/>
                <a:cs typeface="+mn-lt"/>
              </a:rPr>
              <a:t>Provide photo(s) of the clean room for non-hazardous sterile compounding </a:t>
            </a:r>
            <a:r>
              <a:rPr lang="en-US" sz="2000" b="1" dirty="0">
                <a:ea typeface="+mn-lt"/>
                <a:cs typeface="+mn-lt"/>
              </a:rPr>
              <a:t>and</a:t>
            </a:r>
            <a:r>
              <a:rPr lang="en-US" sz="2000" dirty="0">
                <a:ea typeface="+mn-lt"/>
                <a:cs typeface="+mn-lt"/>
              </a:rPr>
              <a:t> email a pdf copy of the testing and certification report(s) to show that the room meets the functional parameters required.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988491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 dirty="0"/>
              <a:t>C3b. Clean room (hazardous only): functional parameters </a:t>
            </a:r>
            <a:r>
              <a:rPr lang="en-US" sz="2900" b="1" i="1" dirty="0"/>
              <a:t>or</a:t>
            </a:r>
            <a:r>
              <a:rPr lang="en-US" sz="2900" i="1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E6A7DC9-051E-4514-A603-BC1C8F64D8B1}"/>
              </a:ext>
            </a:extLst>
          </p:cNvPr>
          <p:cNvSpPr txBox="1">
            <a:spLocks/>
          </p:cNvSpPr>
          <p:nvPr/>
        </p:nvSpPr>
        <p:spPr>
          <a:xfrm>
            <a:off x="838198" y="5616701"/>
            <a:ext cx="11093390" cy="9223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9870" indent="-22987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Provide photo(s) of the clean room for hazardous sterile compounding </a:t>
            </a:r>
            <a:r>
              <a:rPr lang="en-US" sz="2000" b="1" dirty="0"/>
              <a:t>and</a:t>
            </a:r>
            <a:r>
              <a:rPr lang="en-US" sz="2000" dirty="0"/>
              <a:t> email a pdf copy of the testing and certification report(s) to show that the room meets the functional parameters required. </a:t>
            </a:r>
          </a:p>
        </p:txBody>
      </p:sp>
    </p:spTree>
    <p:extLst>
      <p:ext uri="{BB962C8B-B14F-4D97-AF65-F5344CB8AC3E}">
        <p14:creationId xmlns:p14="http://schemas.microsoft.com/office/powerpoint/2010/main" val="11686526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C3c. Clean room PEC (non-hazardous): LAFW and/or CAI </a:t>
            </a:r>
            <a:r>
              <a:rPr lang="en-US" sz="2900" b="1" i="1" dirty="0"/>
              <a:t>or</a:t>
            </a:r>
            <a:r>
              <a:rPr lang="en-US" sz="2900" i="1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F23B4060-0D41-88F4-F3FD-5579F5FE78EF}"/>
              </a:ext>
            </a:extLst>
          </p:cNvPr>
          <p:cNvSpPr txBox="1">
            <a:spLocks/>
          </p:cNvSpPr>
          <p:nvPr/>
        </p:nvSpPr>
        <p:spPr>
          <a:xfrm>
            <a:off x="1560101" y="560466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each PEC taken from a distance 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Photo must provide context showing where the PEC is located in the clean room</a:t>
            </a:r>
            <a:endParaRPr lang="en-CA" sz="1600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9DA01BB2-B489-3F4D-CC56-D635FE95B5C7}"/>
              </a:ext>
            </a:extLst>
          </p:cNvPr>
          <p:cNvSpPr txBox="1">
            <a:spLocks/>
          </p:cNvSpPr>
          <p:nvPr/>
        </p:nvSpPr>
        <p:spPr>
          <a:xfrm>
            <a:off x="6821909" y="5604668"/>
            <a:ext cx="5368641" cy="9148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9870" indent="-22987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Provide photo(s) of each page of the testing and certification report(s) or email a pdf copy</a:t>
            </a:r>
            <a:endParaRPr lang="en-US" sz="2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875635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1148692" cy="466148"/>
          </a:xfrm>
        </p:spPr>
        <p:txBody>
          <a:bodyPr>
            <a:noAutofit/>
          </a:bodyPr>
          <a:lstStyle/>
          <a:p>
            <a:r>
              <a:rPr lang="en-US" sz="2900" dirty="0"/>
              <a:t>C3d. Clean room PEC (hazardous): Class II or III BSC, and/or CACI </a:t>
            </a:r>
            <a:r>
              <a:rPr lang="en-US" sz="2900" b="1" i="1" dirty="0"/>
              <a:t>or</a:t>
            </a:r>
            <a:r>
              <a:rPr lang="en-US" sz="2900" i="1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D6FD4DA4-4B6A-BA1B-2946-DCCB8D00AB9D}"/>
              </a:ext>
            </a:extLst>
          </p:cNvPr>
          <p:cNvSpPr txBox="1">
            <a:spLocks/>
          </p:cNvSpPr>
          <p:nvPr/>
        </p:nvSpPr>
        <p:spPr>
          <a:xfrm>
            <a:off x="1560101" y="560466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each PEC taken from a distance 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Photo must provide context showing where the PEC is located in the clean room</a:t>
            </a:r>
            <a:endParaRPr lang="en-CA" sz="1600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D40F34E3-FBA1-31D4-D875-4B616A3C980C}"/>
              </a:ext>
            </a:extLst>
          </p:cNvPr>
          <p:cNvSpPr txBox="1">
            <a:spLocks/>
          </p:cNvSpPr>
          <p:nvPr/>
        </p:nvSpPr>
        <p:spPr>
          <a:xfrm>
            <a:off x="6821909" y="5604668"/>
            <a:ext cx="5368641" cy="9148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9870" indent="-22987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Provide photo(s) of each page of the testing and certification report(s) or email a pdf copy</a:t>
            </a:r>
            <a:endParaRPr lang="en-US" sz="2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597072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C3e. Clean room:</a:t>
            </a:r>
            <a:r>
              <a:rPr lang="en-US" sz="2800" dirty="0"/>
              <a:t> c</a:t>
            </a:r>
            <a:r>
              <a:rPr lang="en-US" sz="2900" dirty="0"/>
              <a:t>old chain equipment </a:t>
            </a:r>
            <a:r>
              <a:rPr lang="en-US" sz="2900" b="1" i="1" dirty="0"/>
              <a:t>or</a:t>
            </a:r>
            <a:r>
              <a:rPr lang="en-US" sz="2900" i="1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16455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16455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2089F8F-A1F8-4A9A-9225-382A498DF919}"/>
              </a:ext>
            </a:extLst>
          </p:cNvPr>
          <p:cNvSpPr txBox="1">
            <a:spLocks/>
          </p:cNvSpPr>
          <p:nvPr/>
        </p:nvSpPr>
        <p:spPr>
          <a:xfrm>
            <a:off x="994299" y="5542522"/>
            <a:ext cx="5823604" cy="11601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Photo(s) of refrigerator (and freezer) taken from a distance 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700" dirty="0"/>
              <a:t>Photo must provide context showing where the fridge is located in the clean room</a:t>
            </a:r>
            <a:endParaRPr lang="en-CA" sz="170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509C958-9BD8-4BDC-AE09-0FCFA6EEE7BF}"/>
              </a:ext>
            </a:extLst>
          </p:cNvPr>
          <p:cNvSpPr txBox="1">
            <a:spLocks/>
          </p:cNvSpPr>
          <p:nvPr/>
        </p:nvSpPr>
        <p:spPr>
          <a:xfrm>
            <a:off x="6821909" y="5542522"/>
            <a:ext cx="5368641" cy="12533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Photo(s) of the inside of the refrigerator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900" dirty="0">
                <a:effectLst/>
                <a:latin typeface="Calibri" panose="020F0502020204030204" pitchFamily="34" charset="0"/>
              </a:rPr>
              <a:t>A standard “bar” fridge (combination fridge/freezer with one exterior door) is </a:t>
            </a:r>
            <a:r>
              <a:rPr lang="en-CA" sz="1900" u="sng" dirty="0">
                <a:effectLst/>
                <a:latin typeface="Calibri" panose="020F0502020204030204" pitchFamily="34" charset="0"/>
              </a:rPr>
              <a:t>not</a:t>
            </a:r>
            <a:r>
              <a:rPr lang="en-CA" sz="1900" dirty="0">
                <a:effectLst/>
                <a:latin typeface="Calibri" panose="020F0502020204030204" pitchFamily="34" charset="0"/>
              </a:rPr>
              <a:t> acceptable as it does not maintain even temperatures</a:t>
            </a:r>
            <a:endParaRPr lang="en-CA" sz="1900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DAE8018-E04F-4A92-A476-5914AAE91D61}"/>
              </a:ext>
            </a:extLst>
          </p:cNvPr>
          <p:cNvGraphicFramePr>
            <a:graphicFrameLocks/>
          </p:cNvGraphicFramePr>
          <p:nvPr/>
        </p:nvGraphicFramePr>
        <p:xfrm>
          <a:off x="24064" y="2637446"/>
          <a:ext cx="1574800" cy="1522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20291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Required equipment:</a:t>
                      </a:r>
                      <a:endParaRPr lang="en-CA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202911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Refrigerator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65692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Freezer (or N/A)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047408"/>
                  </a:ext>
                </a:extLst>
              </a:tr>
              <a:tr h="395777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 thermometer and temperature log, OR continuous temperature recorder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95576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9433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C3e. Clean room:</a:t>
            </a:r>
            <a:r>
              <a:rPr lang="en-US" sz="2800" dirty="0"/>
              <a:t> c</a:t>
            </a:r>
            <a:r>
              <a:rPr lang="en-US" sz="2900" dirty="0"/>
              <a:t>old chain equipment (continued) </a:t>
            </a:r>
            <a:r>
              <a:rPr lang="en-US" sz="2900" b="1" i="1" dirty="0"/>
              <a:t>or</a:t>
            </a:r>
            <a:r>
              <a:rPr lang="en-US" sz="2900" i="1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12DFEE1-2E2C-3947-0542-3D2072562895}"/>
              </a:ext>
            </a:extLst>
          </p:cNvPr>
          <p:cNvSpPr txBox="1">
            <a:spLocks/>
          </p:cNvSpPr>
          <p:nvPr/>
        </p:nvSpPr>
        <p:spPr>
          <a:xfrm>
            <a:off x="838198" y="5604669"/>
            <a:ext cx="10515600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Digital thermometer and temperature log, OR continuous temperature recorder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8448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C4a. Segregated area PEC (non-hazardous): LAFW and/or CAI </a:t>
            </a:r>
            <a:r>
              <a:rPr lang="en-US" sz="2900" b="1" i="1" dirty="0"/>
              <a:t>or</a:t>
            </a:r>
            <a:r>
              <a:rPr lang="en-US" sz="2900" i="1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F6B14893-4971-4791-28EF-72E0AD82AD3F}"/>
              </a:ext>
            </a:extLst>
          </p:cNvPr>
          <p:cNvSpPr txBox="1">
            <a:spLocks/>
          </p:cNvSpPr>
          <p:nvPr/>
        </p:nvSpPr>
        <p:spPr>
          <a:xfrm>
            <a:off x="1560101" y="560466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each PEC taken from a distance 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Photo must provide context showing where the PEC is located in the segregated area</a:t>
            </a:r>
            <a:endParaRPr lang="en-CA" sz="1600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104B4D6D-0125-EE64-8A46-B17EE54C7C47}"/>
              </a:ext>
            </a:extLst>
          </p:cNvPr>
          <p:cNvSpPr txBox="1">
            <a:spLocks/>
          </p:cNvSpPr>
          <p:nvPr/>
        </p:nvSpPr>
        <p:spPr>
          <a:xfrm>
            <a:off x="6821909" y="5604668"/>
            <a:ext cx="5368641" cy="9148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9870" indent="-22987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Provide photo(s) of each page of the testing and certification report(s) or email a pdf copy</a:t>
            </a:r>
            <a:endParaRPr lang="en-US" sz="2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19415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2a. Placeholder for College </a:t>
            </a:r>
            <a:r>
              <a:rPr lang="en-US" sz="2900" dirty="0" err="1"/>
              <a:t>licence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741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3" y="338443"/>
            <a:ext cx="11497035" cy="466148"/>
          </a:xfrm>
        </p:spPr>
        <p:txBody>
          <a:bodyPr>
            <a:noAutofit/>
          </a:bodyPr>
          <a:lstStyle/>
          <a:p>
            <a:r>
              <a:rPr lang="en-US" sz="2900" dirty="0"/>
              <a:t>C4b. Segregated area PEC (Hazardous): Class II or III BSC, and/or CACI </a:t>
            </a:r>
            <a:r>
              <a:rPr lang="en-US" sz="2900" b="1" i="1" dirty="0"/>
              <a:t>or</a:t>
            </a:r>
            <a:r>
              <a:rPr lang="en-US" sz="2900" i="1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2089F8F-A1F8-4A9A-9225-382A498DF919}"/>
              </a:ext>
            </a:extLst>
          </p:cNvPr>
          <p:cNvSpPr txBox="1">
            <a:spLocks/>
          </p:cNvSpPr>
          <p:nvPr/>
        </p:nvSpPr>
        <p:spPr>
          <a:xfrm>
            <a:off x="1560101" y="560466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each PEC taken from a distance 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Photo must provide context showing where the PEC is located in the segregated area</a:t>
            </a:r>
            <a:endParaRPr lang="en-CA" sz="160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509C958-9BD8-4BDC-AE09-0FCFA6EEE7BF}"/>
              </a:ext>
            </a:extLst>
          </p:cNvPr>
          <p:cNvSpPr txBox="1">
            <a:spLocks/>
          </p:cNvSpPr>
          <p:nvPr/>
        </p:nvSpPr>
        <p:spPr>
          <a:xfrm>
            <a:off x="6821909" y="5604668"/>
            <a:ext cx="5368641" cy="9148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9870" indent="-22987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Provide photo(s) of each page of the testing and certification report(s) or email a pdf copy</a:t>
            </a:r>
            <a:endParaRPr lang="en-US" sz="2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9445096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C4c. Storage area for hazardous drugs (dedicated room and/or clean room) </a:t>
            </a:r>
            <a:r>
              <a:rPr lang="en-US" sz="2900" b="1" i="1" dirty="0"/>
              <a:t>or</a:t>
            </a:r>
            <a:r>
              <a:rPr lang="en-US" sz="2900" i="1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2089F8F-A1F8-4A9A-9225-382A498DF919}"/>
              </a:ext>
            </a:extLst>
          </p:cNvPr>
          <p:cNvSpPr txBox="1">
            <a:spLocks/>
          </p:cNvSpPr>
          <p:nvPr/>
        </p:nvSpPr>
        <p:spPr>
          <a:xfrm>
            <a:off x="1560101" y="560466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 Photo must provide context showing where the area is within a dedicated room and/or clean room</a:t>
            </a:r>
            <a:endParaRPr lang="en-CA" sz="200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509C958-9BD8-4BDC-AE09-0FCFA6EEE7BF}"/>
              </a:ext>
            </a:extLst>
          </p:cNvPr>
          <p:cNvSpPr txBox="1">
            <a:spLocks/>
          </p:cNvSpPr>
          <p:nvPr/>
        </p:nvSpPr>
        <p:spPr>
          <a:xfrm>
            <a:off x="6821909" y="5604668"/>
            <a:ext cx="5704483" cy="12533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9870" indent="-22987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If dedicated room – provide photo(s) of each    page of the testing and certification report(s) </a:t>
            </a:r>
            <a:r>
              <a:rPr lang="en-US" sz="2000" b="1" u="sng" dirty="0"/>
              <a:t>or</a:t>
            </a:r>
            <a:r>
              <a:rPr lang="en-US" sz="2000" dirty="0"/>
              <a:t> email a pdf copy</a:t>
            </a:r>
          </a:p>
          <a:p>
            <a:pPr marL="229870" indent="-22987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CA" sz="19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171287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C4d. Storage area for cleaning equipment and supplies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2089F8F-A1F8-4A9A-9225-382A498DF919}"/>
              </a:ext>
            </a:extLst>
          </p:cNvPr>
          <p:cNvSpPr txBox="1">
            <a:spLocks/>
          </p:cNvSpPr>
          <p:nvPr/>
        </p:nvSpPr>
        <p:spPr>
          <a:xfrm>
            <a:off x="1560100" y="5604669"/>
            <a:ext cx="10396769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cabinet for storing equipment, refills, and cleaning products used for cleaning and disinfecting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600" dirty="0"/>
              <a:t>Photo must provide context showing where the cabinet is located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330574719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C4e. Storage area:</a:t>
            </a:r>
            <a:r>
              <a:rPr lang="en-US" sz="2800" dirty="0"/>
              <a:t> c</a:t>
            </a:r>
            <a:r>
              <a:rPr lang="en-US" sz="2900" dirty="0"/>
              <a:t>old chain equipment </a:t>
            </a:r>
            <a:r>
              <a:rPr lang="en-US" sz="2900" b="1" i="1" dirty="0"/>
              <a:t>or</a:t>
            </a:r>
            <a:r>
              <a:rPr lang="en-US" sz="2900" i="1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182307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182307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2089F8F-A1F8-4A9A-9225-382A498DF919}"/>
              </a:ext>
            </a:extLst>
          </p:cNvPr>
          <p:cNvSpPr txBox="1">
            <a:spLocks/>
          </p:cNvSpPr>
          <p:nvPr/>
        </p:nvSpPr>
        <p:spPr>
          <a:xfrm>
            <a:off x="1269507" y="5560278"/>
            <a:ext cx="5548396" cy="116011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Photo(s) of refrigerator (and freezer) taken from a distance 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900" dirty="0"/>
              <a:t>Photo must provide context showing where the fridge is within the dispensary</a:t>
            </a:r>
            <a:endParaRPr lang="en-CA" sz="190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509C958-9BD8-4BDC-AE09-0FCFA6EEE7BF}"/>
              </a:ext>
            </a:extLst>
          </p:cNvPr>
          <p:cNvSpPr txBox="1">
            <a:spLocks/>
          </p:cNvSpPr>
          <p:nvPr/>
        </p:nvSpPr>
        <p:spPr>
          <a:xfrm>
            <a:off x="6821909" y="5560278"/>
            <a:ext cx="5368641" cy="12533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Photo(s) of the inside of the refrigerator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900" dirty="0">
                <a:effectLst/>
                <a:latin typeface="Calibri" panose="020F0502020204030204" pitchFamily="34" charset="0"/>
              </a:rPr>
              <a:t>A standard “bar” fridge (combination fridge/freezer with one exterior door) is </a:t>
            </a:r>
            <a:r>
              <a:rPr lang="en-CA" sz="1900" u="sng" dirty="0">
                <a:effectLst/>
                <a:latin typeface="Calibri" panose="020F0502020204030204" pitchFamily="34" charset="0"/>
              </a:rPr>
              <a:t>not</a:t>
            </a:r>
            <a:r>
              <a:rPr lang="en-CA" sz="1900" dirty="0">
                <a:effectLst/>
                <a:latin typeface="Calibri" panose="020F0502020204030204" pitchFamily="34" charset="0"/>
              </a:rPr>
              <a:t> acceptable as it does not maintain even temperatures</a:t>
            </a:r>
            <a:endParaRPr lang="en-CA" sz="1900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DAE8018-E04F-4A92-A476-5914AAE91D61}"/>
              </a:ext>
            </a:extLst>
          </p:cNvPr>
          <p:cNvGraphicFramePr>
            <a:graphicFrameLocks/>
          </p:cNvGraphicFramePr>
          <p:nvPr/>
        </p:nvGraphicFramePr>
        <p:xfrm>
          <a:off x="24064" y="2637446"/>
          <a:ext cx="1574800" cy="15326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20291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Required equipment:</a:t>
                      </a:r>
                      <a:endParaRPr lang="en-CA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202911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Refrigerator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202911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Freezer (or N/A)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501125848"/>
                  </a:ext>
                </a:extLst>
              </a:tr>
              <a:tr h="781509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 thermometer and temperature log, OR continuous temperature recorder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047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93727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C4e. Storage area:</a:t>
            </a:r>
            <a:r>
              <a:rPr lang="en-US" sz="2800" dirty="0"/>
              <a:t> c</a:t>
            </a:r>
            <a:r>
              <a:rPr lang="en-US" sz="2900" dirty="0"/>
              <a:t>old chain equipment (continued) </a:t>
            </a:r>
            <a:r>
              <a:rPr lang="en-US" sz="2900" b="1" i="1" dirty="0"/>
              <a:t>or</a:t>
            </a:r>
            <a:r>
              <a:rPr lang="en-US" sz="2900" i="1" dirty="0"/>
              <a:t> </a:t>
            </a:r>
            <a:r>
              <a:rPr lang="en-US" sz="2900" dirty="0">
                <a:solidFill>
                  <a:srgbClr val="00B050"/>
                </a:solidFill>
              </a:rPr>
              <a:t>N/A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46992C7-57A7-EEEF-1EA3-717FC99A7D1E}"/>
              </a:ext>
            </a:extLst>
          </p:cNvPr>
          <p:cNvSpPr txBox="1">
            <a:spLocks/>
          </p:cNvSpPr>
          <p:nvPr/>
        </p:nvSpPr>
        <p:spPr>
          <a:xfrm>
            <a:off x="838198" y="5604669"/>
            <a:ext cx="10515600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digital thermometer and temperature log, OR continuous temperature recorder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377291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 dirty="0"/>
              <a:t>C4f. Incubator </a:t>
            </a:r>
            <a:r>
              <a:rPr lang="en-US" sz="2900" i="1" dirty="0"/>
              <a:t>or</a:t>
            </a:r>
            <a:r>
              <a:rPr lang="en-US" sz="2900" dirty="0"/>
              <a:t> report from certified external laboratory</a:t>
            </a:r>
            <a:endParaRPr lang="en-US" sz="29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E6A7DC9-051E-4514-A603-BC1C8F64D8B1}"/>
              </a:ext>
            </a:extLst>
          </p:cNvPr>
          <p:cNvSpPr txBox="1">
            <a:spLocks/>
          </p:cNvSpPr>
          <p:nvPr/>
        </p:nvSpPr>
        <p:spPr>
          <a:xfrm>
            <a:off x="838199" y="5616702"/>
            <a:ext cx="10436752" cy="627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incubator on-site, or each page of the lab report </a:t>
            </a:r>
            <a:r>
              <a:rPr lang="en-US" sz="2000" b="1" u="sng" dirty="0"/>
              <a:t>or</a:t>
            </a:r>
            <a:r>
              <a:rPr lang="en-US" sz="2000" dirty="0"/>
              <a:t> email pdf copy of report</a:t>
            </a:r>
          </a:p>
        </p:txBody>
      </p:sp>
    </p:spTree>
    <p:extLst>
      <p:ext uri="{BB962C8B-B14F-4D97-AF65-F5344CB8AC3E}">
        <p14:creationId xmlns:p14="http://schemas.microsoft.com/office/powerpoint/2010/main" val="36940802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 dirty="0"/>
              <a:t>C4g. Signage</a:t>
            </a:r>
            <a:endParaRPr lang="en-US" sz="29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B2ACDE2-5478-47B2-6E69-4AD728548CF5}"/>
              </a:ext>
            </a:extLst>
          </p:cNvPr>
          <p:cNvSpPr txBox="1">
            <a:spLocks/>
          </p:cNvSpPr>
          <p:nvPr/>
        </p:nvSpPr>
        <p:spPr>
          <a:xfrm>
            <a:off x="6172199" y="5604669"/>
            <a:ext cx="5181603" cy="740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Photo(s) of signage (from a distance)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/>
              <a:t>Provide context as to where the sign is posted</a:t>
            </a:r>
            <a:endParaRPr lang="en-CA" sz="1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36CEA2-B600-EC06-DC5C-82DA69F8B1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537" y="5632090"/>
            <a:ext cx="2728097" cy="90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325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C5a. Hazardous sterile compounding – additional supplies: PPE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DAE8018-E04F-4A92-A476-5914AAE91D61}"/>
              </a:ext>
            </a:extLst>
          </p:cNvPr>
          <p:cNvGraphicFramePr>
            <a:graphicFrameLocks/>
          </p:cNvGraphicFramePr>
          <p:nvPr/>
        </p:nvGraphicFramePr>
        <p:xfrm>
          <a:off x="24064" y="2637447"/>
          <a:ext cx="1574800" cy="16935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109608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 dirty="0">
                          <a:effectLst/>
                        </a:rPr>
                        <a:t>Required PPE:</a:t>
                      </a:r>
                      <a:endParaRPr lang="en-CA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213790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Gloves (D-6978-05 ASTM)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137579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Gown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047408"/>
                  </a:ext>
                </a:extLst>
              </a:tr>
              <a:tr h="213790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Masks (N95 or N100, NIOSH-approved)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95576399"/>
                  </a:ext>
                </a:extLst>
              </a:tr>
              <a:tr h="422153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Goggles and face shield, OR full facepiece respirator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166465932"/>
                  </a:ext>
                </a:extLst>
              </a:tr>
            </a:tbl>
          </a:graphicData>
        </a:graphic>
      </p:graphicFrame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B36D8636-EA95-330A-BE79-21436960857B}"/>
              </a:ext>
            </a:extLst>
          </p:cNvPr>
          <p:cNvSpPr txBox="1">
            <a:spLocks/>
          </p:cNvSpPr>
          <p:nvPr/>
        </p:nvSpPr>
        <p:spPr>
          <a:xfrm>
            <a:off x="1515969" y="566562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equipment and supplies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600" dirty="0"/>
              <a:t>May be taken together or in separate photos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122235048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C5b. Hazardous sterile compounding – additional supplies: spill kit including chemical cartridge respirator with pre-filter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9D497C8-FCD0-C2BA-26CC-9FEDD03C3F1D}"/>
              </a:ext>
            </a:extLst>
          </p:cNvPr>
          <p:cNvSpPr txBox="1">
            <a:spLocks/>
          </p:cNvSpPr>
          <p:nvPr/>
        </p:nvSpPr>
        <p:spPr>
          <a:xfrm>
            <a:off x="1515969" y="566562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equipment and supplies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600" dirty="0"/>
              <a:t>May be taken together or in separate photos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143126742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C5c. Hazardous sterile compounding – additional supplies: cytotoxic waste container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9D497C8-FCD0-C2BA-26CC-9FEDD03C3F1D}"/>
              </a:ext>
            </a:extLst>
          </p:cNvPr>
          <p:cNvSpPr txBox="1">
            <a:spLocks/>
          </p:cNvSpPr>
          <p:nvPr/>
        </p:nvSpPr>
        <p:spPr>
          <a:xfrm>
            <a:off x="1515969" y="566562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equipment and supplies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600" dirty="0"/>
              <a:t>May be taken together or in separate photos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2991700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2b. Dispensary area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5546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 dirty="0"/>
              <a:t>C5d. Hazardous sterile compounding – additional supplies: Surface decontamination and deactivation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9D497C8-FCD0-C2BA-26CC-9FEDD03C3F1D}"/>
              </a:ext>
            </a:extLst>
          </p:cNvPr>
          <p:cNvSpPr txBox="1">
            <a:spLocks/>
          </p:cNvSpPr>
          <p:nvPr/>
        </p:nvSpPr>
        <p:spPr>
          <a:xfrm>
            <a:off x="1515969" y="566562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equipment and supplies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600" dirty="0"/>
              <a:t>May be taken together or in separate photos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55497566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860" y="307700"/>
            <a:ext cx="11127428" cy="465321"/>
          </a:xfrm>
        </p:spPr>
        <p:txBody>
          <a:bodyPr>
            <a:noAutofit/>
          </a:bodyPr>
          <a:lstStyle/>
          <a:p>
            <a:r>
              <a:rPr lang="en-US" sz="2900" dirty="0"/>
              <a:t>C6a. Compounded product label </a:t>
            </a:r>
            <a:endParaRPr lang="en-US" sz="2900" b="1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924175" y="1141729"/>
            <a:ext cx="5570310" cy="43481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27DCFBDA-2E8F-44D2-922E-3EC200D2757F}"/>
              </a:ext>
            </a:extLst>
          </p:cNvPr>
          <p:cNvGraphicFramePr>
            <a:graphicFrameLocks/>
          </p:cNvGraphicFramePr>
          <p:nvPr/>
        </p:nvGraphicFramePr>
        <p:xfrm>
          <a:off x="398259" y="1009756"/>
          <a:ext cx="4121497" cy="31964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1497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177844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sng" strike="noStrike" dirty="0">
                          <a:effectLst/>
                        </a:rPr>
                        <a:t>HPA Bylaws Schedule F Part 1 s.9(2)</a:t>
                      </a:r>
                      <a:endParaRPr lang="en-CA" sz="1200" b="1" i="0" u="sng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203246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CA" sz="1200" b="1" u="none" strike="noStrike" dirty="0">
                          <a:effectLst/>
                        </a:rPr>
                        <a:t>The label for all prescription drugs must include: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237651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Name, address, and telephone number of the pharmacy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047408"/>
                  </a:ext>
                </a:extLst>
              </a:tr>
              <a:tr h="177844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Prescription number and dispensing date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95576399"/>
                  </a:ext>
                </a:extLst>
              </a:tr>
              <a:tr h="177844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 dirty="0">
                          <a:effectLst/>
                        </a:rPr>
                        <a:t>Full name of the patient</a:t>
                      </a:r>
                      <a:endParaRPr lang="en-CA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6307726"/>
                  </a:ext>
                </a:extLst>
              </a:tr>
              <a:tr h="177844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 of the practitioner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332557045"/>
                  </a:ext>
                </a:extLst>
              </a:tr>
              <a:tr h="177844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Quantity and strength of the drug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169709659"/>
                  </a:ext>
                </a:extLst>
              </a:tr>
              <a:tr h="177844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Practitioner’s directions for use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402757907"/>
                  </a:ext>
                </a:extLst>
              </a:tr>
              <a:tr h="237651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Any other information required by good pharmacy practice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152881953"/>
                  </a:ext>
                </a:extLst>
              </a:tr>
              <a:tr h="177844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CA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HPA Bylaws Schedule F Part 1 s.9(3)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609672732"/>
                  </a:ext>
                </a:extLst>
              </a:tr>
              <a:tr h="237651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a </a:t>
                      </a:r>
                      <a:r>
                        <a:rPr lang="en-CA" sz="1200" b="1" i="1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single-entity</a:t>
                      </a:r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product, the label must include: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262317035"/>
                  </a:ext>
                </a:extLst>
              </a:tr>
              <a:tr h="177844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Generic name, and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18546735"/>
                  </a:ext>
                </a:extLst>
              </a:tr>
              <a:tr h="684963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 least one of:</a:t>
                      </a:r>
                    </a:p>
                    <a:p>
                      <a:pPr marL="628650" lvl="1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brand name</a:t>
                      </a:r>
                    </a:p>
                    <a:p>
                      <a:pPr marL="628650" lvl="1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manufacturer’s name, or</a:t>
                      </a:r>
                    </a:p>
                    <a:p>
                      <a:pPr marL="628650" lvl="1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drug identification number (DIN). 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052701112"/>
                  </a:ext>
                </a:extLst>
              </a:tr>
            </a:tbl>
          </a:graphicData>
        </a:graphic>
      </p:graphicFrame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18A20DA9-080D-4C14-98C3-6C65955B900F}"/>
              </a:ext>
            </a:extLst>
          </p:cNvPr>
          <p:cNvSpPr txBox="1">
            <a:spLocks/>
          </p:cNvSpPr>
          <p:nvPr/>
        </p:nvSpPr>
        <p:spPr>
          <a:xfrm>
            <a:off x="4944693" y="5570902"/>
            <a:ext cx="6080358" cy="12435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Photo(s) of what information is included on the label </a:t>
            </a:r>
          </a:p>
          <a:p>
            <a:pPr marL="916200" lvl="1" indent="-230400">
              <a:lnSpc>
                <a:spcPct val="110000"/>
              </a:lnSpc>
            </a:pPr>
            <a:r>
              <a:rPr lang="en-US" sz="1700" dirty="0"/>
              <a:t>You may run a dummy prescription</a:t>
            </a:r>
          </a:p>
          <a:p>
            <a:pPr marL="916200" lvl="1" indent="-230400">
              <a:lnSpc>
                <a:spcPct val="110000"/>
              </a:lnSpc>
            </a:pPr>
            <a:r>
              <a:rPr lang="en-US" sz="1700" dirty="0"/>
              <a:t>Must be generated on site at the pharmacy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76F08E-E9FD-6B89-92A5-5E5261FA9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259" y="4206240"/>
            <a:ext cx="2806684" cy="247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85017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 dirty="0"/>
              <a:t>C6b. Compounded sterile preparation log</a:t>
            </a:r>
            <a:endParaRPr lang="en-US" sz="29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E6A7DC9-051E-4514-A603-BC1C8F64D8B1}"/>
              </a:ext>
            </a:extLst>
          </p:cNvPr>
          <p:cNvSpPr txBox="1">
            <a:spLocks/>
          </p:cNvSpPr>
          <p:nvPr/>
        </p:nvSpPr>
        <p:spPr>
          <a:xfrm>
            <a:off x="838199" y="5616702"/>
            <a:ext cx="10436752" cy="627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template(s) </a:t>
            </a:r>
            <a:r>
              <a:rPr lang="en-US" sz="2000" b="1" u="sng" dirty="0"/>
              <a:t>or</a:t>
            </a:r>
            <a:r>
              <a:rPr lang="en-US" sz="2000" dirty="0"/>
              <a:t> email pdf copy of template(s)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07A805F-FBBD-0909-0A88-192DD12C24C5}"/>
              </a:ext>
            </a:extLst>
          </p:cNvPr>
          <p:cNvSpPr txBox="1">
            <a:spLocks/>
          </p:cNvSpPr>
          <p:nvPr/>
        </p:nvSpPr>
        <p:spPr>
          <a:xfrm>
            <a:off x="838199" y="823496"/>
            <a:ext cx="5181601" cy="4653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Individual </a:t>
            </a:r>
            <a:r>
              <a:rPr lang="en-US" sz="2400" b="1" i="1" dirty="0"/>
              <a:t>or</a:t>
            </a:r>
            <a:r>
              <a:rPr lang="en-US" sz="2400" i="1" dirty="0"/>
              <a:t> </a:t>
            </a:r>
            <a:r>
              <a:rPr lang="en-US" sz="2400" dirty="0">
                <a:solidFill>
                  <a:srgbClr val="00B050"/>
                </a:solidFill>
              </a:rPr>
              <a:t>N/A</a:t>
            </a:r>
            <a:endParaRPr lang="en-US" sz="24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EE32DF6-53BF-FF90-6DB3-071F5C42E45C}"/>
              </a:ext>
            </a:extLst>
          </p:cNvPr>
          <p:cNvSpPr txBox="1">
            <a:spLocks/>
          </p:cNvSpPr>
          <p:nvPr/>
        </p:nvSpPr>
        <p:spPr>
          <a:xfrm>
            <a:off x="6148498" y="831555"/>
            <a:ext cx="5181601" cy="4653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Batch </a:t>
            </a:r>
            <a:r>
              <a:rPr lang="en-US" sz="2400" b="1" i="1" dirty="0"/>
              <a:t>or</a:t>
            </a:r>
            <a:r>
              <a:rPr lang="en-US" sz="2400" i="1" dirty="0"/>
              <a:t> </a:t>
            </a:r>
            <a:r>
              <a:rPr lang="en-US" sz="2400" dirty="0">
                <a:solidFill>
                  <a:srgbClr val="00B050"/>
                </a:solidFill>
              </a:rPr>
              <a:t>N/A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5226286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 dirty="0"/>
              <a:t>C6b. Policies and procedures for compounding</a:t>
            </a:r>
            <a:endParaRPr lang="en-US" sz="29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E6A7DC9-051E-4514-A603-BC1C8F64D8B1}"/>
              </a:ext>
            </a:extLst>
          </p:cNvPr>
          <p:cNvSpPr txBox="1">
            <a:spLocks/>
          </p:cNvSpPr>
          <p:nvPr/>
        </p:nvSpPr>
        <p:spPr>
          <a:xfrm>
            <a:off x="838199" y="5616702"/>
            <a:ext cx="10436752" cy="627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Photo(s) of checklist in Appendix 1 of NAPRA documents (</a:t>
            </a:r>
            <a:r>
              <a:rPr lang="en-US" sz="2000" dirty="0">
                <a:hlinkClick r:id="rId2"/>
              </a:rPr>
              <a:t>Non-Hazardous</a:t>
            </a:r>
            <a:r>
              <a:rPr lang="en-US" sz="2000" dirty="0"/>
              <a:t> and/or </a:t>
            </a:r>
            <a:r>
              <a:rPr lang="en-US" sz="2000" dirty="0">
                <a:hlinkClick r:id="rId3"/>
              </a:rPr>
              <a:t>Hazardous</a:t>
            </a:r>
            <a:r>
              <a:rPr lang="en-US" sz="2000" dirty="0"/>
              <a:t>), </a:t>
            </a:r>
            <a:r>
              <a:rPr lang="en-US" sz="2000" b="1" u="sng" dirty="0"/>
              <a:t>or</a:t>
            </a:r>
            <a:r>
              <a:rPr lang="en-US" sz="2000" dirty="0"/>
              <a:t> email pdf copy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07A805F-FBBD-0909-0A88-192DD12C24C5}"/>
              </a:ext>
            </a:extLst>
          </p:cNvPr>
          <p:cNvSpPr txBox="1">
            <a:spLocks/>
          </p:cNvSpPr>
          <p:nvPr/>
        </p:nvSpPr>
        <p:spPr>
          <a:xfrm>
            <a:off x="838199" y="823496"/>
            <a:ext cx="5181601" cy="4653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Non-Hazardous Sterile </a:t>
            </a:r>
            <a:r>
              <a:rPr lang="en-US" sz="2400" b="1" i="1" dirty="0"/>
              <a:t>or</a:t>
            </a:r>
            <a:r>
              <a:rPr lang="en-US" sz="2400" i="1" dirty="0"/>
              <a:t> </a:t>
            </a:r>
            <a:r>
              <a:rPr lang="en-US" sz="2400" dirty="0">
                <a:solidFill>
                  <a:srgbClr val="00B050"/>
                </a:solidFill>
              </a:rPr>
              <a:t>N/A</a:t>
            </a:r>
            <a:endParaRPr lang="en-US" sz="24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EE32DF6-53BF-FF90-6DB3-071F5C42E45C}"/>
              </a:ext>
            </a:extLst>
          </p:cNvPr>
          <p:cNvSpPr txBox="1">
            <a:spLocks/>
          </p:cNvSpPr>
          <p:nvPr/>
        </p:nvSpPr>
        <p:spPr>
          <a:xfrm>
            <a:off x="6148498" y="831555"/>
            <a:ext cx="5181601" cy="4653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Hazardous Sterile </a:t>
            </a:r>
            <a:r>
              <a:rPr lang="en-US" sz="2400" b="1" i="1" dirty="0"/>
              <a:t>or</a:t>
            </a:r>
            <a:r>
              <a:rPr lang="en-US" sz="2400" i="1" dirty="0"/>
              <a:t> </a:t>
            </a:r>
            <a:r>
              <a:rPr lang="en-US" sz="2400" dirty="0">
                <a:solidFill>
                  <a:srgbClr val="00B050"/>
                </a:solidFill>
              </a:rPr>
              <a:t>N/A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62281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2c. Bulk or batch packaging area</a:t>
            </a:r>
            <a:endParaRPr lang="en-US" sz="29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38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2900" dirty="0"/>
              <a:t>2d. Computer terminals for prescription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166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dirty="0"/>
              <a:t>3a. Narcotic storage equipment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09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0b99eea0-cfcc-44d5-8689-3e9f8e704ca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6D4183CB61EF429476DC86767A0629" ma:contentTypeVersion="7" ma:contentTypeDescription="Create a new document." ma:contentTypeScope="" ma:versionID="b73fc65ec06a9cd4ac5e8484809b3505">
  <xsd:schema xmlns:xsd="http://www.w3.org/2001/XMLSchema" xmlns:xs="http://www.w3.org/2001/XMLSchema" xmlns:p="http://schemas.microsoft.com/office/2006/metadata/properties" xmlns:ns2="0b99eea0-cfcc-44d5-8689-3e9f8e704ca6" xmlns:ns3="1beee590-7abf-448a-afd6-823864340896" targetNamespace="http://schemas.microsoft.com/office/2006/metadata/properties" ma:root="true" ma:fieldsID="516ffff048a6ff7d9bd29f80d08af0e8" ns2:_="" ns3:_="">
    <xsd:import namespace="0b99eea0-cfcc-44d5-8689-3e9f8e704ca6"/>
    <xsd:import namespace="1beee590-7abf-448a-afd6-8238643408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99eea0-cfcc-44d5-8689-3e9f8e704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Status" ma:index="14" nillable="true" ma:displayName="Status" ma:format="Dropdown" ma:internalName="Statu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ee590-7abf-448a-afd6-82386434089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59737D-2DDC-4250-A60D-A0A4B312CF06}">
  <ds:schemaRefs>
    <ds:schemaRef ds:uri="http://purl.org/dc/elements/1.1/"/>
    <ds:schemaRef ds:uri="http://schemas.microsoft.com/office/2006/documentManagement/types"/>
    <ds:schemaRef ds:uri="http://purl.org/dc/dcmitype/"/>
    <ds:schemaRef ds:uri="1beee590-7abf-448a-afd6-823864340896"/>
    <ds:schemaRef ds:uri="http://www.w3.org/XML/1998/namespace"/>
    <ds:schemaRef ds:uri="0b99eea0-cfcc-44d5-8689-3e9f8e704ca6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47FE2A36-7801-4E54-B9C9-7C39B6E431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99eea0-cfcc-44d5-8689-3e9f8e704ca6"/>
    <ds:schemaRef ds:uri="1beee590-7abf-448a-afd6-8238643408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2E4A5E-3FC5-4966-BE5F-A9725D0310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2305</Words>
  <Application>Microsoft Office PowerPoint</Application>
  <PresentationFormat>Widescreen</PresentationFormat>
  <Paragraphs>222</Paragraphs>
  <Slides>63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8" baseType="lpstr">
      <vt:lpstr>Arial</vt:lpstr>
      <vt:lpstr>Calibri</vt:lpstr>
      <vt:lpstr>Calibri Light</vt:lpstr>
      <vt:lpstr>Courier New</vt:lpstr>
      <vt:lpstr>Office Theme</vt:lpstr>
      <vt:lpstr>Hospital/Satellite Preopening/Change in Layout Inspection: Digital Evidence</vt:lpstr>
      <vt:lpstr>Tips to Avoid Delays </vt:lpstr>
      <vt:lpstr>Which sections to complete?</vt:lpstr>
      <vt:lpstr>1a. Separate injection room for iOAT room or N/A</vt:lpstr>
      <vt:lpstr>2a. Placeholder for College licence</vt:lpstr>
      <vt:lpstr>2b. Dispensary area </vt:lpstr>
      <vt:lpstr>2c. Bulk or batch packaging area</vt:lpstr>
      <vt:lpstr>2d. Computer terminals for prescription processing</vt:lpstr>
      <vt:lpstr>3a. Narcotic storage equipment</vt:lpstr>
      <vt:lpstr>3b. Security system</vt:lpstr>
      <vt:lpstr>3c. After hours service: locked cabinet or other secure enclosure</vt:lpstr>
      <vt:lpstr>4a. Equipment (cold chain) </vt:lpstr>
      <vt:lpstr>4a. Equipment (cold chain) continued</vt:lpstr>
      <vt:lpstr>4b. Equipment (electronic recordkeeping)</vt:lpstr>
      <vt:lpstr>4c. Equipment &amp; supplies (iOAT) or N/A </vt:lpstr>
      <vt:lpstr>4d. References</vt:lpstr>
      <vt:lpstr>5a. Medication Administration Record (MAR)</vt:lpstr>
      <vt:lpstr>6a. Shredder OR contract with a document destruction company</vt:lpstr>
      <vt:lpstr>6b. Offsite storage contract or N/A</vt:lpstr>
      <vt:lpstr>7a. Drug receiving area</vt:lpstr>
      <vt:lpstr>7b. Storage area for non-usable and expired drugs</vt:lpstr>
      <vt:lpstr>7c. Hazardous drugs storage area or N/A </vt:lpstr>
      <vt:lpstr>7d. Storage area for sample drugs or N/A </vt:lpstr>
      <vt:lpstr>8a. Drug packaging</vt:lpstr>
      <vt:lpstr>8b. Drug container label</vt:lpstr>
      <vt:lpstr>8c. Inpatient prescription label</vt:lpstr>
      <vt:lpstr>8d. Outpatient prescription labels </vt:lpstr>
      <vt:lpstr>8e. Inpatient pass and Emergency Department take home drugs labels</vt:lpstr>
      <vt:lpstr>8f. Filling supplies (e.g. vials and bottles including caps) </vt:lpstr>
      <vt:lpstr>9a. Staff identification (e.g. name tag/badge)</vt:lpstr>
      <vt:lpstr>9b. Policy &amp; Procedure Manual</vt:lpstr>
      <vt:lpstr>C1a. Anteroom (non-hazardous only): functional parameters or N/A</vt:lpstr>
      <vt:lpstr>C1a. Anteroom (hazardous only): functional parameters or N/A</vt:lpstr>
      <vt:lpstr>C1a. Anteroom (shared): functional parameters or N/A</vt:lpstr>
      <vt:lpstr>C1b. Room temperature control/monitoring device</vt:lpstr>
      <vt:lpstr>C1c. Demarcation line</vt:lpstr>
      <vt:lpstr>C2a. Anteroom equipment &amp; supplies: gowning &amp; garbing</vt:lpstr>
      <vt:lpstr>C2b. Anteroom equipment &amp; supplies: hand hygiene/cleansing</vt:lpstr>
      <vt:lpstr>C2b. Anteroom equipment &amp; supplies: cleaning</vt:lpstr>
      <vt:lpstr>C2d. Anteroom equipment &amp; supplies: cold chain</vt:lpstr>
      <vt:lpstr>C2d. Anteroom equipment &amp; supplies: cold chain (continued)</vt:lpstr>
      <vt:lpstr>C2e. Anteroom equipment &amp; supplies: transferring products</vt:lpstr>
      <vt:lpstr>C3a. Clean room (non-hazardous only): functional parameters or N/A</vt:lpstr>
      <vt:lpstr>C3b. Clean room (hazardous only): functional parameters or N/A</vt:lpstr>
      <vt:lpstr>C3c. Clean room PEC (non-hazardous): LAFW and/or CAI or N/A</vt:lpstr>
      <vt:lpstr>C3d. Clean room PEC (hazardous): Class II or III BSC, and/or CACI or N/A</vt:lpstr>
      <vt:lpstr>C3e. Clean room: cold chain equipment or N/A</vt:lpstr>
      <vt:lpstr>C3e. Clean room: cold chain equipment (continued) or N/A</vt:lpstr>
      <vt:lpstr>C4a. Segregated area PEC (non-hazardous): LAFW and/or CAI or N/A</vt:lpstr>
      <vt:lpstr>C4b. Segregated area PEC (Hazardous): Class II or III BSC, and/or CACI or N/A</vt:lpstr>
      <vt:lpstr>C4c. Storage area for hazardous drugs (dedicated room and/or clean room) or N/A</vt:lpstr>
      <vt:lpstr>C4d. Storage area for cleaning equipment and supplies</vt:lpstr>
      <vt:lpstr>C4e. Storage area: cold chain equipment or N/A</vt:lpstr>
      <vt:lpstr>C4e. Storage area: cold chain equipment (continued) or N/A</vt:lpstr>
      <vt:lpstr>C4f. Incubator or report from certified external laboratory</vt:lpstr>
      <vt:lpstr>C4g. Signage</vt:lpstr>
      <vt:lpstr>C5a. Hazardous sterile compounding – additional supplies: PPE</vt:lpstr>
      <vt:lpstr>C5b. Hazardous sterile compounding – additional supplies: spill kit including chemical cartridge respirator with pre-filter </vt:lpstr>
      <vt:lpstr>C5c. Hazardous sterile compounding – additional supplies: cytotoxic waste container</vt:lpstr>
      <vt:lpstr>C5d. Hazardous sterile compounding – additional supplies: Surface decontamination and deactivation agents</vt:lpstr>
      <vt:lpstr>C6a. Compounded product label </vt:lpstr>
      <vt:lpstr>C6b. Compounded sterile preparation log</vt:lpstr>
      <vt:lpstr>C6b. Policies and procedures for compounding</vt:lpstr>
    </vt:vector>
  </TitlesOfParts>
  <Company>College of Pharmacists of 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Preopening Inspection Digital Evidence</dc:title>
  <dc:creator>Kathleen Nguyen</dc:creator>
  <cp:lastModifiedBy>Doris Wong</cp:lastModifiedBy>
  <cp:revision>74</cp:revision>
  <dcterms:created xsi:type="dcterms:W3CDTF">2017-11-24T19:32:08Z</dcterms:created>
  <dcterms:modified xsi:type="dcterms:W3CDTF">2022-06-28T23:36:39Z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0x010100556D4183CB61EF429476DC86767A0629</vt:lpwstr>
  </property>
</Properties>
</file>